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512" r:id="rId2"/>
    <p:sldId id="524" r:id="rId3"/>
    <p:sldId id="525" r:id="rId4"/>
    <p:sldId id="526" r:id="rId5"/>
    <p:sldId id="527" r:id="rId6"/>
    <p:sldId id="528" r:id="rId7"/>
    <p:sldId id="529" r:id="rId8"/>
    <p:sldId id="530" r:id="rId9"/>
    <p:sldId id="531" r:id="rId10"/>
    <p:sldId id="532" r:id="rId11"/>
    <p:sldId id="533" r:id="rId12"/>
    <p:sldId id="556" r:id="rId13"/>
    <p:sldId id="535" r:id="rId14"/>
    <p:sldId id="536" r:id="rId15"/>
    <p:sldId id="537" r:id="rId16"/>
    <p:sldId id="538" r:id="rId17"/>
    <p:sldId id="539" r:id="rId18"/>
    <p:sldId id="540" r:id="rId19"/>
    <p:sldId id="541" r:id="rId20"/>
    <p:sldId id="542" r:id="rId21"/>
    <p:sldId id="543" r:id="rId22"/>
    <p:sldId id="544" r:id="rId23"/>
    <p:sldId id="546" r:id="rId24"/>
    <p:sldId id="557" r:id="rId25"/>
    <p:sldId id="547" r:id="rId26"/>
    <p:sldId id="548" r:id="rId27"/>
    <p:sldId id="545" r:id="rId28"/>
    <p:sldId id="549" r:id="rId29"/>
    <p:sldId id="550" r:id="rId30"/>
    <p:sldId id="551" r:id="rId31"/>
    <p:sldId id="552" r:id="rId32"/>
    <p:sldId id="553" r:id="rId33"/>
    <p:sldId id="554" r:id="rId34"/>
    <p:sldId id="555" r:id="rId3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n, Jennifer" initials="J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0" autoAdjust="0"/>
    <p:restoredTop sz="62959" autoAdjust="0"/>
  </p:normalViewPr>
  <p:slideViewPr>
    <p:cSldViewPr>
      <p:cViewPr varScale="1">
        <p:scale>
          <a:sx n="134" d="100"/>
          <a:sy n="134" d="100"/>
        </p:scale>
        <p:origin x="-1200" y="-78"/>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100" d="100"/>
          <a:sy n="100" d="100"/>
        </p:scale>
        <p:origin x="-3522"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3794" name="Picture 5" descr="slide footer_blue_64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 y="8700513"/>
            <a:ext cx="9266767" cy="53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7" descr="slide header_64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6692" y="1"/>
            <a:ext cx="9266767" cy="15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der Placeholder 1"/>
          <p:cNvSpPr>
            <a:spLocks noGrp="1"/>
          </p:cNvSpPr>
          <p:nvPr>
            <p:ph type="hdr" sz="quarter"/>
          </p:nvPr>
        </p:nvSpPr>
        <p:spPr>
          <a:xfrm>
            <a:off x="0" y="1"/>
            <a:ext cx="3011699" cy="461804"/>
          </a:xfrm>
          <a:prstGeom prst="rect">
            <a:avLst/>
          </a:prstGeom>
        </p:spPr>
        <p:txBody>
          <a:bodyPr vert="horz" lIns="92484" tIns="46242" rIns="92484" bIns="4624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019499" y="153938"/>
            <a:ext cx="1928968" cy="307869"/>
          </a:xfrm>
          <a:prstGeom prst="rect">
            <a:avLst/>
          </a:prstGeom>
        </p:spPr>
        <p:txBody>
          <a:bodyPr vert="horz" lIns="92484" tIns="46242" rIns="92484" bIns="46242" rtlCol="0"/>
          <a:lstStyle>
            <a:lvl1pPr algn="r" fontAlgn="auto">
              <a:spcBef>
                <a:spcPts val="0"/>
              </a:spcBef>
              <a:spcAft>
                <a:spcPts val="0"/>
              </a:spcAft>
              <a:defRPr sz="1200" smtClean="0">
                <a:latin typeface="+mn-lt"/>
                <a:cs typeface="+mn-cs"/>
              </a:defRPr>
            </a:lvl1pPr>
          </a:lstStyle>
          <a:p>
            <a:pPr>
              <a:defRPr/>
            </a:pPr>
            <a:r>
              <a:rPr lang="en-US" smtClean="0"/>
              <a:t>8/24/2012</a:t>
            </a:r>
            <a:endParaRPr lang="en-US"/>
          </a:p>
        </p:txBody>
      </p:sp>
      <p:sp>
        <p:nvSpPr>
          <p:cNvPr id="4" name="Footer Placeholder 3"/>
          <p:cNvSpPr>
            <a:spLocks noGrp="1"/>
          </p:cNvSpPr>
          <p:nvPr>
            <p:ph type="ftr" sz="quarter" idx="2"/>
          </p:nvPr>
        </p:nvSpPr>
        <p:spPr>
          <a:xfrm>
            <a:off x="772231" y="8697304"/>
            <a:ext cx="5560060" cy="230902"/>
          </a:xfrm>
          <a:prstGeom prst="rect">
            <a:avLst/>
          </a:prstGeom>
        </p:spPr>
        <p:txBody>
          <a:bodyPr vert="horz" lIns="92484" tIns="46242" rIns="92484" bIns="46242" rtlCol="0" anchor="b"/>
          <a:lstStyle>
            <a:lvl1pPr algn="l" fontAlgn="auto">
              <a:spcBef>
                <a:spcPts val="0"/>
              </a:spcBef>
              <a:spcAft>
                <a:spcPts val="0"/>
              </a:spcAft>
              <a:defRPr sz="1200" smtClean="0">
                <a:latin typeface="+mn-lt"/>
                <a:cs typeface="+mn-cs"/>
              </a:defRPr>
            </a:lvl1pPr>
          </a:lstStyle>
          <a:p>
            <a:pPr>
              <a:defRPr/>
            </a:pPr>
            <a:r>
              <a:rPr lang="en-US" smtClean="0"/>
              <a:t>US-China Electric Vehicle and Battery Technology Workshop</a:t>
            </a:r>
            <a:endParaRPr lang="en-US" dirty="0"/>
          </a:p>
        </p:txBody>
      </p:sp>
      <p:sp>
        <p:nvSpPr>
          <p:cNvPr id="5" name="Slide Number Placeholder 4"/>
          <p:cNvSpPr>
            <a:spLocks noGrp="1"/>
          </p:cNvSpPr>
          <p:nvPr>
            <p:ph type="sldNum" sz="quarter" idx="3"/>
          </p:nvPr>
        </p:nvSpPr>
        <p:spPr>
          <a:xfrm>
            <a:off x="6409517" y="8772669"/>
            <a:ext cx="538953" cy="461804"/>
          </a:xfrm>
          <a:prstGeom prst="rect">
            <a:avLst/>
          </a:prstGeom>
        </p:spPr>
        <p:txBody>
          <a:bodyPr vert="horz" lIns="92484" tIns="46242" rIns="92484" bIns="46242" rtlCol="0" anchor="b"/>
          <a:lstStyle>
            <a:lvl1pPr algn="r" fontAlgn="auto">
              <a:spcBef>
                <a:spcPts val="0"/>
              </a:spcBef>
              <a:spcAft>
                <a:spcPts val="0"/>
              </a:spcAft>
              <a:defRPr sz="1200" smtClean="0">
                <a:latin typeface="+mn-lt"/>
                <a:cs typeface="+mn-cs"/>
              </a:defRPr>
            </a:lvl1pPr>
          </a:lstStyle>
          <a:p>
            <a:pPr>
              <a:defRPr/>
            </a:pPr>
            <a:fld id="{D6F5340C-7FF7-4B0C-979B-AA0F5BDE9191}" type="slidenum">
              <a:rPr lang="en-US"/>
              <a:pPr>
                <a:defRPr/>
              </a:pPr>
              <a:t>‹#›</a:t>
            </a:fld>
            <a:endParaRPr lang="en-US" dirty="0"/>
          </a:p>
        </p:txBody>
      </p:sp>
    </p:spTree>
    <p:extLst>
      <p:ext uri="{BB962C8B-B14F-4D97-AF65-F5344CB8AC3E}">
        <p14:creationId xmlns:p14="http://schemas.microsoft.com/office/powerpoint/2010/main" val="25026163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84" tIns="46242" rIns="92484" bIns="4624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71" y="1"/>
            <a:ext cx="3011699" cy="461804"/>
          </a:xfrm>
          <a:prstGeom prst="rect">
            <a:avLst/>
          </a:prstGeom>
        </p:spPr>
        <p:txBody>
          <a:bodyPr vert="horz" lIns="92484" tIns="46242" rIns="92484" bIns="46242" rtlCol="0"/>
          <a:lstStyle>
            <a:lvl1pPr algn="r" fontAlgn="auto">
              <a:spcBef>
                <a:spcPts val="0"/>
              </a:spcBef>
              <a:spcAft>
                <a:spcPts val="0"/>
              </a:spcAft>
              <a:defRPr sz="1200" smtClean="0">
                <a:latin typeface="+mn-lt"/>
                <a:cs typeface="+mn-cs"/>
              </a:defRPr>
            </a:lvl1pPr>
          </a:lstStyle>
          <a:p>
            <a:pPr>
              <a:defRPr/>
            </a:pPr>
            <a:r>
              <a:rPr lang="en-US" smtClean="0"/>
              <a:t>8/24/2012</a:t>
            </a:r>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4" tIns="46242" rIns="92484" bIns="46242" rtlCol="0" anchor="ctr"/>
          <a:lstStyle/>
          <a:p>
            <a:pPr lvl="0"/>
            <a:endParaRPr lang="en-US" noProof="0"/>
          </a:p>
        </p:txBody>
      </p:sp>
      <p:sp>
        <p:nvSpPr>
          <p:cNvPr id="5" name="Notes Placeholder 4"/>
          <p:cNvSpPr>
            <a:spLocks noGrp="1"/>
          </p:cNvSpPr>
          <p:nvPr>
            <p:ph type="body" sz="quarter" idx="3"/>
          </p:nvPr>
        </p:nvSpPr>
        <p:spPr>
          <a:xfrm>
            <a:off x="695008" y="4387138"/>
            <a:ext cx="5560060" cy="4156234"/>
          </a:xfrm>
          <a:prstGeom prst="rect">
            <a:avLst/>
          </a:prstGeom>
        </p:spPr>
        <p:txBody>
          <a:bodyPr vert="horz" lIns="92484" tIns="46242" rIns="92484" bIns="462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936771" y="8772669"/>
            <a:ext cx="3011699" cy="461804"/>
          </a:xfrm>
          <a:prstGeom prst="rect">
            <a:avLst/>
          </a:prstGeom>
        </p:spPr>
        <p:txBody>
          <a:bodyPr vert="horz" lIns="92484" tIns="46242" rIns="92484" bIns="46242" rtlCol="0" anchor="b"/>
          <a:lstStyle>
            <a:lvl1pPr algn="r" fontAlgn="auto">
              <a:spcBef>
                <a:spcPts val="0"/>
              </a:spcBef>
              <a:spcAft>
                <a:spcPts val="0"/>
              </a:spcAft>
              <a:defRPr sz="1200" smtClean="0">
                <a:latin typeface="+mn-lt"/>
                <a:cs typeface="+mn-cs"/>
              </a:defRPr>
            </a:lvl1pPr>
          </a:lstStyle>
          <a:p>
            <a:pPr>
              <a:defRPr/>
            </a:pPr>
            <a:fld id="{2C8993D0-352A-45AD-8B3A-8864D91F712E}" type="slidenum">
              <a:rPr lang="en-US"/>
              <a:pPr>
                <a:defRPr/>
              </a:pPr>
              <a:t>‹#›</a:t>
            </a:fld>
            <a:endParaRPr lang="en-US"/>
          </a:p>
        </p:txBody>
      </p:sp>
    </p:spTree>
    <p:extLst>
      <p:ext uri="{BB962C8B-B14F-4D97-AF65-F5344CB8AC3E}">
        <p14:creationId xmlns:p14="http://schemas.microsoft.com/office/powerpoint/2010/main" val="656028454"/>
      </p:ext>
    </p:extLst>
  </p:cSld>
  <p:clrMap bg1="lt1" tx1="dk1" bg2="lt2" tx2="dk2" accent1="accent1" accent2="accent2" accent3="accent3" accent4="accent4" accent5="accent5" accent6="accent6" hlink="hlink" folHlink="folHlink"/>
  <p:hf hdr="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defTabSz="937897">
              <a:defRPr/>
            </a:pPr>
            <a:fld id="{E171BD8D-62CA-4B4B-95A3-56A3C72620CF}" type="slidenum">
              <a:rPr lang="en-US" smtClean="0"/>
              <a:pPr defTabSz="937897">
                <a:defRPr/>
              </a:pPr>
              <a:t>1</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
        <p:nvSpPr>
          <p:cNvPr id="2" name="Date Placeholder 1"/>
          <p:cNvSpPr>
            <a:spLocks noGrp="1"/>
          </p:cNvSpPr>
          <p:nvPr>
            <p:ph type="dt" idx="10"/>
          </p:nvPr>
        </p:nvSpPr>
        <p:spPr/>
        <p:txBody>
          <a:bodyPr/>
          <a:lstStyle/>
          <a:p>
            <a:pPr>
              <a:defRPr/>
            </a:pPr>
            <a:r>
              <a:rPr lang="en-US" smtClean="0"/>
              <a:t>8/24/2012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87136"/>
            <a:ext cx="6572250" cy="4156234"/>
          </a:xfrm>
        </p:spPr>
        <p:txBody>
          <a:bodyPr>
            <a:noAutofit/>
          </a:bodyPr>
          <a:lstStyle/>
          <a:p>
            <a:pPr marL="170789" indent="-170789">
              <a:spcBef>
                <a:spcPts val="0"/>
              </a:spcBef>
              <a:buFont typeface="Arial" pitchFamily="34" charset="0"/>
              <a:buChar char="•"/>
            </a:pPr>
            <a:r>
              <a:rPr lang="en-US" dirty="0"/>
              <a:t>In addition to the issues of fuel cost and consumption of nonrenewables and imports, idling </a:t>
            </a:r>
            <a:r>
              <a:rPr lang="en-US" dirty="0">
                <a:solidFill>
                  <a:srgbClr val="000000"/>
                </a:solidFill>
              </a:rPr>
              <a:t>has negative impacts on public health and the environment. Idling increases the amount of harmful emissions a vehicle produces, including greenhouse gases like CO</a:t>
            </a:r>
            <a:r>
              <a:rPr lang="en-US" baseline="-25000" dirty="0">
                <a:solidFill>
                  <a:srgbClr val="000000"/>
                </a:solidFill>
              </a:rPr>
              <a:t>2 </a:t>
            </a:r>
            <a:r>
              <a:rPr lang="en-US" dirty="0">
                <a:solidFill>
                  <a:srgbClr val="000000"/>
                </a:solidFill>
              </a:rPr>
              <a:t>and nitrogen oxides (also called NOx), particulate matter, carbon monoxide, benzene, and other undesirable compounds. Many of these aggravate respiratory and cardiovascular problems, and researchers have identified some of them as carcinogens. </a:t>
            </a:r>
          </a:p>
          <a:p>
            <a:pPr marL="626228" lvl="1" indent="-170789">
              <a:spcBef>
                <a:spcPts val="0"/>
              </a:spcBef>
              <a:buFont typeface="Arial" pitchFamily="34" charset="0"/>
              <a:buChar char="•"/>
            </a:pPr>
            <a:r>
              <a:rPr lang="en-US" dirty="0" smtClean="0">
                <a:solidFill>
                  <a:srgbClr val="000000"/>
                </a:solidFill>
              </a:rPr>
              <a:t>Children </a:t>
            </a:r>
            <a:r>
              <a:rPr lang="en-US" dirty="0">
                <a:solidFill>
                  <a:srgbClr val="000000"/>
                </a:solidFill>
              </a:rPr>
              <a:t>breathe more air per pound of body weight than do adults. For this reason, they take in proportionately higher “doses” of pollutants, which enter their lungs and, in some cases, bloodstream. </a:t>
            </a:r>
          </a:p>
          <a:p>
            <a:pPr marL="170789" indent="-170789" defTabSz="455438">
              <a:spcBef>
                <a:spcPts val="0"/>
              </a:spcBef>
              <a:buFont typeface="Arial" pitchFamily="34" charset="0"/>
              <a:buChar char="•"/>
              <a:defRPr/>
            </a:pPr>
            <a:r>
              <a:rPr lang="en-US" dirty="0" smtClean="0"/>
              <a:t>In </a:t>
            </a:r>
            <a:r>
              <a:rPr lang="en-US" dirty="0"/>
              <a:t>addition to the public health effects associated with idling, areas with high levels of air pollution face regulatory and economic consequences. </a:t>
            </a:r>
          </a:p>
          <a:p>
            <a:pPr marL="626228" lvl="1" indent="-170789" defTabSz="455438">
              <a:spcBef>
                <a:spcPts val="0"/>
              </a:spcBef>
              <a:buFont typeface="Arial" pitchFamily="34" charset="0"/>
              <a:buChar char="•"/>
              <a:defRPr/>
            </a:pPr>
            <a:r>
              <a:rPr lang="en-US" dirty="0" smtClean="0"/>
              <a:t>The </a:t>
            </a:r>
            <a:r>
              <a:rPr lang="en-US" dirty="0"/>
              <a:t>EPA, using its authority under the Clean Air Act, sets air quality standards. If a region fails to meet EPA’s National Ambient Air Quality Standards (also called “NAAQS”), it will be in “nonattainment.” Nonattainment is costly. </a:t>
            </a:r>
          </a:p>
          <a:p>
            <a:pPr marL="1081667" lvl="2" indent="-170789" defTabSz="455438">
              <a:spcBef>
                <a:spcPts val="0"/>
              </a:spcBef>
              <a:buFont typeface="Arial" pitchFamily="34" charset="0"/>
              <a:buChar char="•"/>
              <a:defRPr/>
            </a:pPr>
            <a:r>
              <a:rPr lang="en-US" dirty="0" smtClean="0"/>
              <a:t>Nonattainment </a:t>
            </a:r>
            <a:r>
              <a:rPr lang="en-US" dirty="0"/>
              <a:t>areas may face steep fines and become ineligible for federally funded highway projects. In 2010, for example, the EPA fined California’s San Joaquin Valley $29 million for failing to attain the 1-hour ozone standard. To pay such fines, local governments often must raise taxes. In the case of San Joaquin, vehicle registration fees were increased. Nonattainment status can dampen a region’s prospects for economic development. </a:t>
            </a:r>
          </a:p>
          <a:p>
            <a:pPr defTabSz="455438">
              <a:spcBef>
                <a:spcPts val="0"/>
              </a:spcBef>
              <a:defRPr/>
            </a:pPr>
            <a:r>
              <a:rPr lang="en-US" dirty="0">
                <a:solidFill>
                  <a:srgbClr val="000000"/>
                </a:solidFill>
              </a:rPr>
              <a:t> </a:t>
            </a:r>
            <a:r>
              <a:rPr lang="en-US" dirty="0" smtClean="0"/>
              <a:t>One </a:t>
            </a:r>
            <a:r>
              <a:rPr lang="en-US" dirty="0"/>
              <a:t>impact that’s not often discussed is the noise impact. Engine noise affects not only those who live and work nearby, but the vehicle operators themselves.</a:t>
            </a:r>
          </a:p>
          <a:p>
            <a:pPr marL="170789" indent="-170789" defTabSz="455438">
              <a:spcBef>
                <a:spcPts val="0"/>
              </a:spcBef>
              <a:buFont typeface="Arial" pitchFamily="34" charset="0"/>
              <a:buChar char="•"/>
              <a:defRPr/>
            </a:pPr>
            <a:r>
              <a:rPr lang="en-US" dirty="0" smtClean="0">
                <a:solidFill>
                  <a:srgbClr val="000000"/>
                </a:solidFill>
              </a:rPr>
              <a:t>For </a:t>
            </a:r>
            <a:r>
              <a:rPr lang="en-US" dirty="0">
                <a:solidFill>
                  <a:srgbClr val="000000"/>
                </a:solidFill>
              </a:rPr>
              <a:t>these reasons and others, idling is simply illegal in some places.</a:t>
            </a:r>
          </a:p>
          <a:p>
            <a:pPr marL="626228" lvl="1" indent="-170789" defTabSz="455438">
              <a:spcBef>
                <a:spcPts val="0"/>
              </a:spcBef>
              <a:buFont typeface="Arial" pitchFamily="34" charset="0"/>
              <a:buChar char="•"/>
              <a:defRPr/>
            </a:pPr>
            <a:r>
              <a:rPr lang="en-US" dirty="0" smtClean="0">
                <a:solidFill>
                  <a:srgbClr val="000000"/>
                </a:solidFill>
              </a:rPr>
              <a:t>More </a:t>
            </a:r>
            <a:r>
              <a:rPr lang="en-US" dirty="0">
                <a:solidFill>
                  <a:srgbClr val="000000"/>
                </a:solidFill>
              </a:rPr>
              <a:t>information about idling laws, and resources for keeping up with changes in them, will be given later in the presentation.</a:t>
            </a:r>
          </a:p>
          <a:p>
            <a:pPr marL="170789" indent="-170789">
              <a:spcBef>
                <a:spcPts val="0"/>
              </a:spcBef>
              <a:buFont typeface="Arial" pitchFamily="34" charset="0"/>
              <a:buChar cha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4" y="4387136"/>
            <a:ext cx="6200775" cy="4156234"/>
          </a:xfrm>
        </p:spPr>
        <p:txBody>
          <a:bodyPr>
            <a:noAutofit/>
          </a:bodyPr>
          <a:lstStyle/>
          <a:p>
            <a:pPr marL="170789" indent="-170789">
              <a:spcBef>
                <a:spcPts val="0"/>
              </a:spcBef>
              <a:buFont typeface="Arial" pitchFamily="34" charset="0"/>
              <a:buChar char="•"/>
            </a:pPr>
            <a:r>
              <a:rPr lang="en-US" sz="1300" dirty="0"/>
              <a:t>In the last 10 years, states and municipalities have instituted idling laws in increasing numbers. These laws are usually developed in response to air quality concerns.</a:t>
            </a:r>
          </a:p>
          <a:p>
            <a:pPr marL="170789" indent="-170789">
              <a:spcBef>
                <a:spcPts val="0"/>
              </a:spcBef>
              <a:buFont typeface="Arial" pitchFamily="34" charset="0"/>
              <a:buChar char="•"/>
            </a:pPr>
            <a:endParaRPr lang="en-US" sz="1300" dirty="0"/>
          </a:p>
          <a:p>
            <a:pPr marL="626228" lvl="1" indent="-170789">
              <a:spcBef>
                <a:spcPts val="0"/>
              </a:spcBef>
              <a:buFont typeface="Arial" pitchFamily="34" charset="0"/>
              <a:buChar char="•"/>
            </a:pPr>
            <a:r>
              <a:rPr lang="en-US" sz="1300" dirty="0"/>
              <a:t>Failure to meet EPA’s NAAQS is one reason municipalities and regions institute idling laws. NAAQS noncompliance is not a trivial issue. Among other things, noncompliance status can lead to costly fines.</a:t>
            </a:r>
          </a:p>
          <a:p>
            <a:pPr marL="170789" indent="-170789">
              <a:spcBef>
                <a:spcPts val="0"/>
              </a:spcBef>
              <a:buFont typeface="Arial" pitchFamily="34" charset="0"/>
              <a:buChar char="•"/>
            </a:pPr>
            <a:endParaRPr lang="en-US" sz="1300" dirty="0"/>
          </a:p>
          <a:p>
            <a:pPr marL="170789" indent="-170789">
              <a:spcBef>
                <a:spcPts val="0"/>
              </a:spcBef>
              <a:buFont typeface="Arial" pitchFamily="34" charset="0"/>
              <a:buChar char="•"/>
            </a:pPr>
            <a:r>
              <a:rPr lang="en-US" sz="1300" dirty="0"/>
              <a:t>The laws primarily target larger diesel vehicles, but there are exceptions, especially at the local level. The map shown is current as of </a:t>
            </a:r>
            <a:r>
              <a:rPr lang="en-US" sz="1300" b="1" dirty="0"/>
              <a:t>June 2012</a:t>
            </a:r>
            <a:r>
              <a:rPr lang="en-US" sz="1300" dirty="0"/>
              <a:t>. </a:t>
            </a:r>
          </a:p>
          <a:p>
            <a:pPr marL="170789" indent="-170789">
              <a:spcBef>
                <a:spcPts val="0"/>
              </a:spcBef>
              <a:buFont typeface="Arial" pitchFamily="34" charset="0"/>
              <a:buChar char="•"/>
            </a:pPr>
            <a:endParaRPr lang="en-US" sz="1300" dirty="0"/>
          </a:p>
          <a:p>
            <a:pPr marL="626228" lvl="1" indent="-170789">
              <a:spcBef>
                <a:spcPts val="0"/>
              </a:spcBef>
              <a:buFont typeface="Arial" pitchFamily="34" charset="0"/>
              <a:buChar char="•"/>
            </a:pPr>
            <a:r>
              <a:rPr lang="en-US" sz="1300" dirty="0"/>
              <a:t>Keeping up with idling laws and their changes can be daunting. Idling laws differ not only by location (state, municipal, or county), but by vehicle type, vehicle weight, fuel type, outdoor temperature, and reason for idling. The list of exemptions—those for emergency vehicles, extreme temperatures, mandated driver rest periods—can be as long as the law itself. </a:t>
            </a:r>
          </a:p>
          <a:p>
            <a:pPr marL="170789" indent="-170789">
              <a:spcBef>
                <a:spcPts val="0"/>
              </a:spcBef>
              <a:buFont typeface="Arial" pitchFamily="34" charset="0"/>
              <a:buChar char="•"/>
            </a:pPr>
            <a:endParaRPr lang="en-US" sz="1300" dirty="0"/>
          </a:p>
          <a:p>
            <a:pPr marL="626228" lvl="1" indent="-170789">
              <a:spcBef>
                <a:spcPts val="0"/>
              </a:spcBef>
              <a:buFont typeface="Arial" pitchFamily="34" charset="0"/>
              <a:buChar char="•"/>
            </a:pPr>
            <a:r>
              <a:rPr lang="en-US" sz="1300" dirty="0"/>
              <a:t>In cases of violations, some laws penalize the driver, and others penalize both the driver and the vehicle owner. Imagine being the long-haul truck driver who must keep up with possibly dozens of idling regulations. </a:t>
            </a:r>
          </a:p>
          <a:p>
            <a:pPr marL="170789" indent="-170789">
              <a:spcBef>
                <a:spcPts val="0"/>
              </a:spcBef>
              <a:buFont typeface="Arial" pitchFamily="34" charset="0"/>
              <a:buChar char="•"/>
            </a:pPr>
            <a:endParaRPr lang="en-US" sz="1300" dirty="0"/>
          </a:p>
          <a:p>
            <a:pPr marL="170789" indent="-170789">
              <a:spcBef>
                <a:spcPts val="0"/>
              </a:spcBef>
              <a:buFont typeface="Arial" pitchFamily="34" charset="0"/>
              <a:buChar char="•"/>
            </a:pPr>
            <a:r>
              <a:rPr lang="en-US" sz="1300" dirty="0"/>
              <a:t>For information about heavy-duty truck idling laws in specific jurisdictions, go to </a:t>
            </a:r>
            <a:r>
              <a:rPr lang="en-US" sz="1300" b="1" dirty="0"/>
              <a:t>atri-online.org</a:t>
            </a:r>
            <a:r>
              <a:rPr lang="en-US" sz="1300" dirty="0"/>
              <a:t> and click on the ATRI Idling Compendium link at the top of the page. </a:t>
            </a:r>
            <a:endParaRPr lang="en-US" sz="1300" b="1" dirty="0"/>
          </a:p>
        </p:txBody>
      </p:sp>
    </p:spTree>
    <p:extLst>
      <p:ext uri="{BB962C8B-B14F-4D97-AF65-F5344CB8AC3E}">
        <p14:creationId xmlns:p14="http://schemas.microsoft.com/office/powerpoint/2010/main" val="311627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800">
                <a:solidFill>
                  <a:schemeClr val="tx1"/>
                </a:solidFill>
                <a:latin typeface="Arial" charset="0"/>
                <a:ea typeface="Arial Unicode MS" pitchFamily="34" charset="-128"/>
                <a:cs typeface="Arial Unicode MS" pitchFamily="34" charset="-128"/>
              </a:defRPr>
            </a:lvl1pPr>
            <a:lvl2pPr marL="742950" indent="-285750" defTabSz="925513" eaLnBrk="0" hangingPunct="0">
              <a:defRPr sz="2800">
                <a:solidFill>
                  <a:schemeClr val="tx1"/>
                </a:solidFill>
                <a:latin typeface="Arial" charset="0"/>
                <a:ea typeface="Arial Unicode MS" pitchFamily="34" charset="-128"/>
                <a:cs typeface="Arial Unicode MS" pitchFamily="34" charset="-128"/>
              </a:defRPr>
            </a:lvl2pPr>
            <a:lvl3pPr marL="1143000" indent="-228600" defTabSz="925513" eaLnBrk="0" hangingPunct="0">
              <a:defRPr sz="2800">
                <a:solidFill>
                  <a:schemeClr val="tx1"/>
                </a:solidFill>
                <a:latin typeface="Arial" charset="0"/>
                <a:ea typeface="Arial Unicode MS" pitchFamily="34" charset="-128"/>
                <a:cs typeface="Arial Unicode MS" pitchFamily="34" charset="-128"/>
              </a:defRPr>
            </a:lvl3pPr>
            <a:lvl4pPr marL="1600200" indent="-228600" defTabSz="925513" eaLnBrk="0" hangingPunct="0">
              <a:defRPr sz="2800">
                <a:solidFill>
                  <a:schemeClr val="tx1"/>
                </a:solidFill>
                <a:latin typeface="Arial" charset="0"/>
                <a:ea typeface="Arial Unicode MS" pitchFamily="34" charset="-128"/>
                <a:cs typeface="Arial Unicode MS" pitchFamily="34" charset="-128"/>
              </a:defRPr>
            </a:lvl4pPr>
            <a:lvl5pPr marL="2057400" indent="-228600" defTabSz="925513" eaLnBrk="0" hangingPunct="0">
              <a:defRPr sz="2800">
                <a:solidFill>
                  <a:schemeClr val="tx1"/>
                </a:solidFill>
                <a:latin typeface="Arial" charset="0"/>
                <a:ea typeface="Arial Unicode MS" pitchFamily="34" charset="-128"/>
                <a:cs typeface="Arial Unicode MS" pitchFamily="34" charset="-128"/>
              </a:defRPr>
            </a:lvl5pPr>
            <a:lvl6pPr marL="25146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B196FFE4-9442-44AF-AD29-BEFBA68A218D}" type="slidenum">
              <a:rPr lang="en-US" sz="1100" smtClean="0"/>
              <a:pPr/>
              <a:t>13</a:t>
            </a:fld>
            <a:endParaRPr lang="en-US"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0025" y="4339511"/>
            <a:ext cx="6515099" cy="4156234"/>
          </a:xfrm>
        </p:spPr>
        <p:txBody>
          <a:bodyPr>
            <a:noAutofit/>
          </a:bodyPr>
          <a:lstStyle/>
          <a:p>
            <a:pPr marL="170789" indent="-170789">
              <a:spcBef>
                <a:spcPts val="0"/>
              </a:spcBef>
              <a:buFont typeface="Arial" pitchFamily="34" charset="0"/>
              <a:buChar char="•"/>
            </a:pPr>
            <a:r>
              <a:rPr lang="en-US" sz="1100" dirty="0"/>
              <a:t>So, we know that for</a:t>
            </a:r>
            <a:r>
              <a:rPr lang="en-US" sz="1100" b="1" dirty="0"/>
              <a:t> </a:t>
            </a:r>
            <a:r>
              <a:rPr lang="en-US" sz="1100" dirty="0"/>
              <a:t>heavy-duty truck drivers,</a:t>
            </a:r>
            <a:r>
              <a:rPr lang="en-US" sz="1100" b="1" dirty="0"/>
              <a:t> </a:t>
            </a:r>
            <a:r>
              <a:rPr lang="en-US" sz="1100" dirty="0"/>
              <a:t>a</a:t>
            </a:r>
            <a:r>
              <a:rPr lang="en-US" sz="1100" b="1" dirty="0"/>
              <a:t> </a:t>
            </a:r>
            <a:r>
              <a:rPr lang="en-US" sz="1100" dirty="0"/>
              <a:t>“just turn the key” solution won’t cut it, especially for rest periods. Here we get into the technology solutions available for heavy-duty vehicles. We describe these options as either “on board” (on the vehicle) or “off board” (outside the vehicle). </a:t>
            </a:r>
          </a:p>
          <a:p>
            <a:pPr marL="170789" indent="-170789" defTabSz="455438">
              <a:spcBef>
                <a:spcPts val="0"/>
              </a:spcBef>
              <a:buFont typeface="Arial" pitchFamily="34" charset="0"/>
              <a:buChar char="•"/>
              <a:defRPr/>
            </a:pPr>
            <a:r>
              <a:rPr lang="en-US" sz="1100" b="1" dirty="0"/>
              <a:t>Auxiliary power units (APUs) </a:t>
            </a:r>
            <a:r>
              <a:rPr lang="en-US" sz="1100" dirty="0"/>
              <a:t>provide auxiliary power for heat, A/C, electronics, and other devices. APUs may be small, diesel-fueled engines or auxiliary batteries or power cells. The photo shows a truck equipped with a diesel-powered APU (arrow</a:t>
            </a:r>
            <a:r>
              <a:rPr lang="en-US" sz="1100" dirty="0" smtClean="0"/>
              <a:t>).</a:t>
            </a:r>
          </a:p>
          <a:p>
            <a:pPr marL="170789" indent="-170789" defTabSz="455438">
              <a:spcBef>
                <a:spcPts val="0"/>
              </a:spcBef>
              <a:buFont typeface="Arial" pitchFamily="34" charset="0"/>
              <a:buChar char="•"/>
              <a:defRPr/>
            </a:pPr>
            <a:r>
              <a:rPr lang="en-US" sz="1100" b="1" dirty="0" smtClean="0"/>
              <a:t>Automatic </a:t>
            </a:r>
            <a:r>
              <a:rPr lang="en-US" sz="1100" b="1" dirty="0"/>
              <a:t>engine stop-start systems </a:t>
            </a:r>
            <a:r>
              <a:rPr lang="en-US" sz="1100" dirty="0"/>
              <a:t>monitor vehicle battery charge and automatically turn the engine on to power HVAC when the cabin temperature falls below or rises above a preset level. This technology reduces, but does not eliminate, idling. </a:t>
            </a:r>
          </a:p>
          <a:p>
            <a:pPr defTabSz="455438">
              <a:spcBef>
                <a:spcPts val="0"/>
              </a:spcBef>
              <a:defRPr/>
            </a:pPr>
            <a:r>
              <a:rPr lang="en-US" sz="1100" b="1" i="1" dirty="0" smtClean="0"/>
              <a:t>HEAT </a:t>
            </a:r>
            <a:r>
              <a:rPr lang="en-US" sz="1100" b="1" i="1" dirty="0"/>
              <a:t>ONLY</a:t>
            </a:r>
          </a:p>
          <a:p>
            <a:pPr marL="170789" indent="-170789">
              <a:spcBef>
                <a:spcPts val="0"/>
              </a:spcBef>
              <a:buFont typeface="Arial" pitchFamily="34" charset="0"/>
              <a:buChar char="•"/>
            </a:pPr>
            <a:r>
              <a:rPr lang="en-US" sz="1100" b="1" dirty="0"/>
              <a:t>Fuel-fired heaters </a:t>
            </a:r>
            <a:r>
              <a:rPr lang="en-US" sz="1100" dirty="0"/>
              <a:t>supply warm air to the cab/sleeper.</a:t>
            </a:r>
          </a:p>
          <a:p>
            <a:pPr marL="170789" lvl="2" indent="-170789" defTabSz="455438">
              <a:spcBef>
                <a:spcPts val="0"/>
              </a:spcBef>
              <a:buFont typeface="Arial" pitchFamily="34" charset="0"/>
              <a:buChar char="•"/>
              <a:defRPr/>
            </a:pPr>
            <a:r>
              <a:rPr lang="en-US" sz="1100" b="1" dirty="0"/>
              <a:t>Coolant heaters </a:t>
            </a:r>
            <a:r>
              <a:rPr lang="en-US" sz="1100" dirty="0"/>
              <a:t>rely on the vehicle’s own heat-transfer system. The heater is mounted in the engine compartment and burns diesel fuel from the fuel tank to heat the vehicle’s coolant. The heated coolant is then pumped through the engine, radiator, and heater box. By keeping the engine warm, coolant heaters reduce the impact of cold starts. They may also be used to preheat the cabin. </a:t>
            </a:r>
          </a:p>
          <a:p>
            <a:pPr marL="170789" indent="-170789">
              <a:spcBef>
                <a:spcPts val="0"/>
              </a:spcBef>
              <a:buFont typeface="Arial" pitchFamily="34" charset="0"/>
              <a:buChar char="•"/>
            </a:pPr>
            <a:r>
              <a:rPr lang="en-US" sz="1100" b="1" dirty="0"/>
              <a:t>Waste-heat recovery systems</a:t>
            </a:r>
            <a:r>
              <a:rPr lang="en-US" sz="1100" dirty="0"/>
              <a:t> capture, or recycle, “excess” engine heat. They use the vehicle’s heat-transfer system, much like a coolant heater does, but with the addition of a device that keeps the truck’s heater operating after the engine is turned off. While these systems typically do not provide enough warmth to be a sole source of overnight heat, they provide enough heat for shorter stops.</a:t>
            </a:r>
            <a:endParaRPr lang="en-US" sz="1100" b="1" dirty="0"/>
          </a:p>
          <a:p>
            <a:pPr marL="170789" lvl="2" indent="-170789" defTabSz="455438">
              <a:spcBef>
                <a:spcPts val="0"/>
              </a:spcBef>
              <a:buFont typeface="Arial" pitchFamily="34" charset="0"/>
              <a:buChar char="•"/>
              <a:defRPr/>
            </a:pPr>
            <a:r>
              <a:rPr lang="en-US" sz="1100" b="1" dirty="0"/>
              <a:t>Engine block heaters</a:t>
            </a:r>
            <a:r>
              <a:rPr lang="en-US" sz="1100" dirty="0"/>
              <a:t> simply warm the engine for a preset amount of time before the vehicle (usually diesel fueled) is to be used. These are often used on school buses in cold climates. </a:t>
            </a:r>
          </a:p>
          <a:p>
            <a:pPr marL="0" lvl="2" defTabSz="455438">
              <a:spcBef>
                <a:spcPts val="0"/>
              </a:spcBef>
              <a:defRPr/>
            </a:pPr>
            <a:r>
              <a:rPr lang="en-US" sz="1100" b="1" i="1" dirty="0" smtClean="0"/>
              <a:t>COOLING </a:t>
            </a:r>
            <a:r>
              <a:rPr lang="en-US" sz="1100" b="1" i="1" dirty="0"/>
              <a:t>ONLY</a:t>
            </a:r>
          </a:p>
          <a:p>
            <a:pPr marL="170789" lvl="2" indent="-170789" defTabSz="455438">
              <a:spcBef>
                <a:spcPts val="0"/>
              </a:spcBef>
              <a:buFont typeface="Arial" pitchFamily="34" charset="0"/>
              <a:buChar char="•"/>
            </a:pPr>
            <a:r>
              <a:rPr lang="en-US" sz="1100" b="1" dirty="0"/>
              <a:t>Thermal storage cooling systems use </a:t>
            </a:r>
            <a:r>
              <a:rPr lang="en-US" sz="1100" dirty="0"/>
              <a:t>energy from the truck’s running engine to freeze ice for air conditioning when the truck is stopped and the engine off. With </a:t>
            </a:r>
            <a:r>
              <a:rPr lang="en-US" sz="1100" b="1" dirty="0"/>
              <a:t>battery-electric air conditioners</a:t>
            </a:r>
            <a:r>
              <a:rPr lang="en-US" sz="1100" dirty="0"/>
              <a:t>, energy from the running engine recharges a battery that powers air conditioning. </a:t>
            </a:r>
          </a:p>
          <a:p>
            <a:pPr marL="626228" lvl="1" indent="-170789" defTabSz="455438">
              <a:spcBef>
                <a:spcPts val="0"/>
              </a:spcBef>
              <a:buFont typeface="Arial" pitchFamily="34" charset="0"/>
              <a:buChar char="•"/>
            </a:pPr>
            <a:r>
              <a:rPr lang="en-US" sz="1100" dirty="0" smtClean="0"/>
              <a:t>Both </a:t>
            </a:r>
            <a:r>
              <a:rPr lang="en-US" sz="1100" dirty="0"/>
              <a:t>thermal storage systems and battery-electric air conditioners may offer a “plug in” option so that the units can draw power from an electrical pedestal. </a:t>
            </a:r>
          </a:p>
          <a:p>
            <a:pPr marL="626228" lvl="1" indent="-170789">
              <a:spcBef>
                <a:spcPts val="0"/>
              </a:spcBef>
              <a:buFont typeface="Arial" pitchFamily="34" charset="0"/>
              <a:buChar char="•"/>
            </a:pPr>
            <a:r>
              <a:rPr lang="en-US" sz="1100" dirty="0" smtClean="0"/>
              <a:t>The </a:t>
            </a:r>
            <a:r>
              <a:rPr lang="en-US" sz="1100" dirty="0"/>
              <a:t>solutions for cooling are less advanced than those for heating.</a:t>
            </a:r>
            <a:endParaRPr lang="en-US" sz="1100" b="1" dirty="0"/>
          </a:p>
          <a:p>
            <a:pPr marL="170789" indent="-170789" defTabSz="455438">
              <a:spcBef>
                <a:spcPts val="0"/>
              </a:spcBef>
              <a:buFont typeface="Arial" pitchFamily="34" charset="0"/>
              <a:buChar char="•"/>
              <a:defRPr/>
            </a:pPr>
            <a:endParaRPr lang="en-US" sz="1100"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smtClean="0"/>
              <a:t>These units are generally retrofit onto an existing chassis.  An integrated new truck design that did not require 2 generators and 2 compressors would be smaller, lighter, and cheaper.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800">
                <a:solidFill>
                  <a:schemeClr val="tx1"/>
                </a:solidFill>
                <a:latin typeface="Arial" charset="0"/>
                <a:ea typeface="Arial Unicode MS" pitchFamily="34" charset="-128"/>
                <a:cs typeface="Arial Unicode MS" pitchFamily="34" charset="-128"/>
              </a:defRPr>
            </a:lvl1pPr>
            <a:lvl2pPr marL="742950" indent="-285750" defTabSz="925513" eaLnBrk="0" hangingPunct="0">
              <a:defRPr sz="2800">
                <a:solidFill>
                  <a:schemeClr val="tx1"/>
                </a:solidFill>
                <a:latin typeface="Arial" charset="0"/>
                <a:ea typeface="Arial Unicode MS" pitchFamily="34" charset="-128"/>
                <a:cs typeface="Arial Unicode MS" pitchFamily="34" charset="-128"/>
              </a:defRPr>
            </a:lvl2pPr>
            <a:lvl3pPr marL="1143000" indent="-228600" defTabSz="925513" eaLnBrk="0" hangingPunct="0">
              <a:defRPr sz="2800">
                <a:solidFill>
                  <a:schemeClr val="tx1"/>
                </a:solidFill>
                <a:latin typeface="Arial" charset="0"/>
                <a:ea typeface="Arial Unicode MS" pitchFamily="34" charset="-128"/>
                <a:cs typeface="Arial Unicode MS" pitchFamily="34" charset="-128"/>
              </a:defRPr>
            </a:lvl3pPr>
            <a:lvl4pPr marL="1600200" indent="-228600" defTabSz="925513" eaLnBrk="0" hangingPunct="0">
              <a:defRPr sz="2800">
                <a:solidFill>
                  <a:schemeClr val="tx1"/>
                </a:solidFill>
                <a:latin typeface="Arial" charset="0"/>
                <a:ea typeface="Arial Unicode MS" pitchFamily="34" charset="-128"/>
                <a:cs typeface="Arial Unicode MS" pitchFamily="34" charset="-128"/>
              </a:defRPr>
            </a:lvl4pPr>
            <a:lvl5pPr marL="2057400" indent="-228600" defTabSz="925513" eaLnBrk="0" hangingPunct="0">
              <a:defRPr sz="2800">
                <a:solidFill>
                  <a:schemeClr val="tx1"/>
                </a:solidFill>
                <a:latin typeface="Arial" charset="0"/>
                <a:ea typeface="Arial Unicode MS" pitchFamily="34" charset="-128"/>
                <a:cs typeface="Arial Unicode MS" pitchFamily="34" charset="-128"/>
              </a:defRPr>
            </a:lvl5pPr>
            <a:lvl6pPr marL="25146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3E178AB3-208E-41F6-A1C9-AD49CAE0B445}" type="slidenum">
              <a:rPr lang="en-US" sz="1100" smtClean="0"/>
              <a:pPr/>
              <a:t>15</a:t>
            </a:fld>
            <a:endParaRPr lang="en-US" sz="11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800">
                <a:solidFill>
                  <a:schemeClr val="tx1"/>
                </a:solidFill>
                <a:latin typeface="Arial" charset="0"/>
                <a:ea typeface="Arial Unicode MS" pitchFamily="34" charset="-128"/>
                <a:cs typeface="Arial Unicode MS" pitchFamily="34" charset="-128"/>
              </a:defRPr>
            </a:lvl1pPr>
            <a:lvl2pPr marL="742950" indent="-285750" defTabSz="925513" eaLnBrk="0" hangingPunct="0">
              <a:defRPr sz="2800">
                <a:solidFill>
                  <a:schemeClr val="tx1"/>
                </a:solidFill>
                <a:latin typeface="Arial" charset="0"/>
                <a:ea typeface="Arial Unicode MS" pitchFamily="34" charset="-128"/>
                <a:cs typeface="Arial Unicode MS" pitchFamily="34" charset="-128"/>
              </a:defRPr>
            </a:lvl2pPr>
            <a:lvl3pPr marL="1143000" indent="-228600" defTabSz="925513" eaLnBrk="0" hangingPunct="0">
              <a:defRPr sz="2800">
                <a:solidFill>
                  <a:schemeClr val="tx1"/>
                </a:solidFill>
                <a:latin typeface="Arial" charset="0"/>
                <a:ea typeface="Arial Unicode MS" pitchFamily="34" charset="-128"/>
                <a:cs typeface="Arial Unicode MS" pitchFamily="34" charset="-128"/>
              </a:defRPr>
            </a:lvl3pPr>
            <a:lvl4pPr marL="1600200" indent="-228600" defTabSz="925513" eaLnBrk="0" hangingPunct="0">
              <a:defRPr sz="2800">
                <a:solidFill>
                  <a:schemeClr val="tx1"/>
                </a:solidFill>
                <a:latin typeface="Arial" charset="0"/>
                <a:ea typeface="Arial Unicode MS" pitchFamily="34" charset="-128"/>
                <a:cs typeface="Arial Unicode MS" pitchFamily="34" charset="-128"/>
              </a:defRPr>
            </a:lvl4pPr>
            <a:lvl5pPr marL="2057400" indent="-228600" defTabSz="925513" eaLnBrk="0" hangingPunct="0">
              <a:defRPr sz="2800">
                <a:solidFill>
                  <a:schemeClr val="tx1"/>
                </a:solidFill>
                <a:latin typeface="Arial" charset="0"/>
                <a:ea typeface="Arial Unicode MS" pitchFamily="34" charset="-128"/>
                <a:cs typeface="Arial Unicode MS" pitchFamily="34" charset="-128"/>
              </a:defRPr>
            </a:lvl5pPr>
            <a:lvl6pPr marL="25146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597C4465-54F5-4826-BE0F-E003FC9BC028}" type="slidenum">
              <a:rPr lang="en-US" sz="1100" smtClean="0"/>
              <a:pPr/>
              <a:t>16</a:t>
            </a:fld>
            <a:endParaRPr lang="en-US" sz="11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0526" y="4387136"/>
            <a:ext cx="6105524" cy="4156234"/>
          </a:xfrm>
        </p:spPr>
        <p:txBody>
          <a:bodyPr>
            <a:normAutofit lnSpcReduction="10000"/>
          </a:bodyPr>
          <a:lstStyle/>
          <a:p>
            <a:pPr marL="170789" indent="-170789">
              <a:spcBef>
                <a:spcPts val="0"/>
              </a:spcBef>
              <a:buFont typeface="Arial" pitchFamily="34" charset="0"/>
              <a:buChar char="•"/>
            </a:pPr>
            <a:r>
              <a:rPr lang="en-US" dirty="0"/>
              <a:t>Electrified parking spaces (EPS) allow truck drivers to shut down their engines and plug in for electrical power. This technology is also called </a:t>
            </a:r>
            <a:r>
              <a:rPr lang="en-US" i="1" dirty="0"/>
              <a:t>truck stop electrification</a:t>
            </a:r>
            <a:r>
              <a:rPr lang="en-US" dirty="0"/>
              <a:t> (TSE). Electrified parking spaces have been available to recreational vehicle operators for awhile. There are two kinds of systems. </a:t>
            </a:r>
          </a:p>
          <a:p>
            <a:pPr marL="170789" indent="-170789">
              <a:spcBef>
                <a:spcPts val="0"/>
              </a:spcBef>
              <a:buFont typeface="Arial" pitchFamily="34" charset="0"/>
              <a:buChar char="•"/>
            </a:pPr>
            <a:endParaRPr lang="en-US" dirty="0"/>
          </a:p>
          <a:p>
            <a:pPr marL="170789" indent="-170789">
              <a:spcBef>
                <a:spcPts val="0"/>
              </a:spcBef>
              <a:buFont typeface="Arial" pitchFamily="34" charset="0"/>
              <a:buChar char="•"/>
            </a:pPr>
            <a:r>
              <a:rPr lang="en-US" b="1" dirty="0"/>
              <a:t>Single system</a:t>
            </a:r>
            <a:r>
              <a:rPr lang="en-US" dirty="0"/>
              <a:t> electrification provides heating, cooling, and often amenities such as an internet connection, through a pedestal equipped with a duct. The truck needs no equipment other than a window adaptor to hold the duct that delivers cooled or warmed air from the pedestal. </a:t>
            </a:r>
          </a:p>
          <a:p>
            <a:pPr marL="626228" lvl="1" indent="-170789">
              <a:spcBef>
                <a:spcPts val="0"/>
              </a:spcBef>
              <a:buFont typeface="Arial" pitchFamily="34" charset="0"/>
              <a:buChar char="•"/>
            </a:pPr>
            <a:endParaRPr lang="en-US" dirty="0"/>
          </a:p>
          <a:p>
            <a:pPr marL="626228" lvl="1" indent="-170789" defTabSz="455438">
              <a:spcBef>
                <a:spcPts val="0"/>
              </a:spcBef>
              <a:buFont typeface="Arial" pitchFamily="34" charset="0"/>
              <a:buChar char="•"/>
              <a:defRPr/>
            </a:pPr>
            <a:r>
              <a:rPr lang="en-US" dirty="0"/>
              <a:t>Single-system service usually costs more per hour than does dual-system service. </a:t>
            </a:r>
          </a:p>
          <a:p>
            <a:pPr marL="170789" indent="-170789">
              <a:spcBef>
                <a:spcPts val="0"/>
              </a:spcBef>
              <a:buFont typeface="Arial" pitchFamily="34" charset="0"/>
              <a:buChar char="•"/>
            </a:pPr>
            <a:endParaRPr lang="en-US" dirty="0"/>
          </a:p>
          <a:p>
            <a:pPr marL="170789" indent="-170789">
              <a:spcBef>
                <a:spcPts val="0"/>
              </a:spcBef>
              <a:buFont typeface="Arial" pitchFamily="34" charset="0"/>
              <a:buChar char="•"/>
            </a:pPr>
            <a:r>
              <a:rPr lang="en-US" b="1" dirty="0">
                <a:solidFill>
                  <a:srgbClr val="000000"/>
                </a:solidFill>
              </a:rPr>
              <a:t>Dual system </a:t>
            </a:r>
            <a:r>
              <a:rPr lang="en-US" dirty="0">
                <a:solidFill>
                  <a:srgbClr val="000000"/>
                </a:solidFill>
              </a:rPr>
              <a:t>electrification provides electrical power to trucks equipped to run heating, cooling, and other power needs electrically. Basically, trucks using this system are on “electric standby,” much like an RV at an RV park. The photo shows such pedestals. </a:t>
            </a:r>
          </a:p>
          <a:p>
            <a:pPr>
              <a:spcBef>
                <a:spcPts val="0"/>
              </a:spcBef>
            </a:pPr>
            <a:endParaRPr lang="en-US" dirty="0"/>
          </a:p>
          <a:p>
            <a:pPr marL="170789" indent="-170789">
              <a:spcBef>
                <a:spcPts val="0"/>
              </a:spcBef>
              <a:buFont typeface="Arial" pitchFamily="34" charset="0"/>
              <a:buChar char="•"/>
            </a:pPr>
            <a:r>
              <a:rPr lang="en-US" dirty="0"/>
              <a:t>Truck stop electrification is currently available in fewer than 100 locations, but the Truck Stop Electrification Project (STEP), funded by the DOE, is in the process of developing “electrified corridors” for the country’s most heavily traveled freight routes. Companies not associated with this project are also active in developing TSE sites.</a:t>
            </a:r>
          </a:p>
          <a:p>
            <a:pPr marL="170789" indent="-170789">
              <a:spcBef>
                <a:spcPts val="0"/>
              </a:spcBef>
              <a:buFont typeface="Arial" pitchFamily="34" charset="0"/>
              <a:buChar char="•"/>
            </a:pPr>
            <a:endParaRPr lang="en-US" b="1" dirty="0"/>
          </a:p>
          <a:p>
            <a:pPr marL="170789" indent="-170789">
              <a:spcBef>
                <a:spcPts val="0"/>
              </a:spcBef>
              <a:buFont typeface="Arial" pitchFamily="34" charset="0"/>
              <a:buChar char="•"/>
            </a:pPr>
            <a:r>
              <a:rPr lang="en-US" dirty="0"/>
              <a:t>The Alternative Fuels &amp; Advanced Vehicles Data Center (AFDC) has a TSE locator website that can identify truck drivers identify the nearest TSE locations (inset). </a:t>
            </a:r>
          </a:p>
          <a:p>
            <a:pPr marL="170789" indent="-170789">
              <a:spcBef>
                <a:spcPts val="0"/>
              </a:spcBef>
              <a:buFont typeface="Arial" pitchFamily="34" charset="0"/>
              <a:buChar char="•"/>
            </a:pPr>
            <a:endParaRPr lang="en-US" sz="11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ARRA-funded</a:t>
            </a:r>
            <a:r>
              <a:rPr lang="en-US" baseline="0" dirty="0" smtClean="0"/>
              <a:t> STEP program aims to get around this by putting in stations covering major routes and equipping truckers that are committed to using them.</a:t>
            </a:r>
            <a:endParaRPr 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800">
                <a:solidFill>
                  <a:schemeClr val="tx1"/>
                </a:solidFill>
                <a:latin typeface="Arial" charset="0"/>
                <a:ea typeface="Arial Unicode MS" pitchFamily="34" charset="-128"/>
                <a:cs typeface="Arial Unicode MS" pitchFamily="34" charset="-128"/>
              </a:defRPr>
            </a:lvl1pPr>
            <a:lvl2pPr marL="742950" indent="-285750" defTabSz="925513" eaLnBrk="0" hangingPunct="0">
              <a:defRPr sz="2800">
                <a:solidFill>
                  <a:schemeClr val="tx1"/>
                </a:solidFill>
                <a:latin typeface="Arial" charset="0"/>
                <a:ea typeface="Arial Unicode MS" pitchFamily="34" charset="-128"/>
                <a:cs typeface="Arial Unicode MS" pitchFamily="34" charset="-128"/>
              </a:defRPr>
            </a:lvl2pPr>
            <a:lvl3pPr marL="1143000" indent="-228600" defTabSz="925513" eaLnBrk="0" hangingPunct="0">
              <a:defRPr sz="2800">
                <a:solidFill>
                  <a:schemeClr val="tx1"/>
                </a:solidFill>
                <a:latin typeface="Arial" charset="0"/>
                <a:ea typeface="Arial Unicode MS" pitchFamily="34" charset="-128"/>
                <a:cs typeface="Arial Unicode MS" pitchFamily="34" charset="-128"/>
              </a:defRPr>
            </a:lvl3pPr>
            <a:lvl4pPr marL="1600200" indent="-228600" defTabSz="925513" eaLnBrk="0" hangingPunct="0">
              <a:defRPr sz="2800">
                <a:solidFill>
                  <a:schemeClr val="tx1"/>
                </a:solidFill>
                <a:latin typeface="Arial" charset="0"/>
                <a:ea typeface="Arial Unicode MS" pitchFamily="34" charset="-128"/>
                <a:cs typeface="Arial Unicode MS" pitchFamily="34" charset="-128"/>
              </a:defRPr>
            </a:lvl4pPr>
            <a:lvl5pPr marL="2057400" indent="-228600" defTabSz="925513" eaLnBrk="0" hangingPunct="0">
              <a:defRPr sz="2800">
                <a:solidFill>
                  <a:schemeClr val="tx1"/>
                </a:solidFill>
                <a:latin typeface="Arial" charset="0"/>
                <a:ea typeface="Arial Unicode MS" pitchFamily="34" charset="-128"/>
                <a:cs typeface="Arial Unicode MS" pitchFamily="34" charset="-128"/>
              </a:defRPr>
            </a:lvl5pPr>
            <a:lvl6pPr marL="25146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C4C5DA2C-9BC7-4C8A-A011-F213178EC49C}" type="slidenum">
              <a:rPr lang="en-US" sz="1100" smtClean="0"/>
              <a:pPr/>
              <a:t>18</a:t>
            </a:fld>
            <a:endParaRPr lang="en-US" sz="11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red dots on the </a:t>
            </a:r>
            <a:r>
              <a:rPr lang="en-US" dirty="0" err="1" smtClean="0"/>
              <a:t>ShorePower</a:t>
            </a:r>
            <a:r>
              <a:rPr lang="en-US" dirty="0" smtClean="0"/>
              <a:t> map?</a:t>
            </a:r>
            <a:endParaRPr lang="en-US" dirty="0"/>
          </a:p>
        </p:txBody>
      </p:sp>
    </p:spTree>
    <p:extLst>
      <p:ext uri="{BB962C8B-B14F-4D97-AF65-F5344CB8AC3E}">
        <p14:creationId xmlns:p14="http://schemas.microsoft.com/office/powerpoint/2010/main" val="3600853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288925" y="4386263"/>
            <a:ext cx="6354763"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500" dirty="0" smtClean="0"/>
              <a:t>Our analysis looked at the costs to the truck owner. However, for electrified parking spaces, there are also costs to the infrastructure owner, which in some cases have been supplemented by grants from air-quality agencies. The infrastructure owner must pay any staff at the site, and pay for electricity. These costs are defrayed by revenues from hourly charges, plus any extras like movies and training videos. There could also be carbon credits.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800">
                <a:solidFill>
                  <a:schemeClr val="tx1"/>
                </a:solidFill>
                <a:latin typeface="Arial" charset="0"/>
                <a:ea typeface="Arial Unicode MS" pitchFamily="34" charset="-128"/>
                <a:cs typeface="Arial Unicode MS" pitchFamily="34" charset="-128"/>
              </a:defRPr>
            </a:lvl1pPr>
            <a:lvl2pPr marL="742950" indent="-285750" defTabSz="925513" eaLnBrk="0" hangingPunct="0">
              <a:defRPr sz="2800">
                <a:solidFill>
                  <a:schemeClr val="tx1"/>
                </a:solidFill>
                <a:latin typeface="Arial" charset="0"/>
                <a:ea typeface="Arial Unicode MS" pitchFamily="34" charset="-128"/>
                <a:cs typeface="Arial Unicode MS" pitchFamily="34" charset="-128"/>
              </a:defRPr>
            </a:lvl2pPr>
            <a:lvl3pPr marL="1143000" indent="-228600" defTabSz="925513" eaLnBrk="0" hangingPunct="0">
              <a:defRPr sz="2800">
                <a:solidFill>
                  <a:schemeClr val="tx1"/>
                </a:solidFill>
                <a:latin typeface="Arial" charset="0"/>
                <a:ea typeface="Arial Unicode MS" pitchFamily="34" charset="-128"/>
                <a:cs typeface="Arial Unicode MS" pitchFamily="34" charset="-128"/>
              </a:defRPr>
            </a:lvl3pPr>
            <a:lvl4pPr marL="1600200" indent="-228600" defTabSz="925513" eaLnBrk="0" hangingPunct="0">
              <a:defRPr sz="2800">
                <a:solidFill>
                  <a:schemeClr val="tx1"/>
                </a:solidFill>
                <a:latin typeface="Arial" charset="0"/>
                <a:ea typeface="Arial Unicode MS" pitchFamily="34" charset="-128"/>
                <a:cs typeface="Arial Unicode MS" pitchFamily="34" charset="-128"/>
              </a:defRPr>
            </a:lvl4pPr>
            <a:lvl5pPr marL="2057400" indent="-228600" defTabSz="925513" eaLnBrk="0" hangingPunct="0">
              <a:defRPr sz="2800">
                <a:solidFill>
                  <a:schemeClr val="tx1"/>
                </a:solidFill>
                <a:latin typeface="Arial" charset="0"/>
                <a:ea typeface="Arial Unicode MS" pitchFamily="34" charset="-128"/>
                <a:cs typeface="Arial Unicode MS" pitchFamily="34" charset="-128"/>
              </a:defRPr>
            </a:lvl5pPr>
            <a:lvl6pPr marL="25146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D10064CE-AFC2-4D2F-AA0F-CADC6073BB30}" type="slidenum">
              <a:rPr lang="en-US" sz="1100" smtClean="0"/>
              <a:pPr/>
              <a:t>20</a:t>
            </a:fld>
            <a:endParaRPr lang="en-US" sz="11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1474" y="4387136"/>
            <a:ext cx="6219825" cy="4156234"/>
          </a:xfrm>
        </p:spPr>
        <p:txBody>
          <a:bodyPr>
            <a:noAutofit/>
          </a:bodyPr>
          <a:lstStyle/>
          <a:p>
            <a:pPr marL="172410" lvl="1" indent="-172410" defTabSz="459760">
              <a:spcBef>
                <a:spcPts val="0"/>
              </a:spcBef>
              <a:buFont typeface="Arial" pitchFamily="34" charset="0"/>
              <a:buChar char="•"/>
              <a:defRPr/>
            </a:pPr>
            <a:r>
              <a:rPr lang="en-US" sz="1300" dirty="0" smtClean="0">
                <a:solidFill>
                  <a:srgbClr val="000000"/>
                </a:solidFill>
              </a:rPr>
              <a:t>First, let’s define idling. For our purposes, idling is running a vehicle engine for </a:t>
            </a:r>
            <a:r>
              <a:rPr lang="en-US" sz="1300" dirty="0" err="1" smtClean="0">
                <a:solidFill>
                  <a:srgbClr val="000000"/>
                </a:solidFill>
              </a:rPr>
              <a:t>nonpropulsion</a:t>
            </a:r>
            <a:r>
              <a:rPr lang="en-US" sz="1300" dirty="0" smtClean="0">
                <a:solidFill>
                  <a:srgbClr val="000000"/>
                </a:solidFill>
              </a:rPr>
              <a:t> purposes. Nearly all vehicle types can idle, and they do so for many reasons and for varying periods of time. The vehicle operator is usually in charge of whether to idle the vehicle.</a:t>
            </a:r>
          </a:p>
          <a:p>
            <a:pPr marL="0" lvl="1" defTabSz="459760">
              <a:spcBef>
                <a:spcPts val="0"/>
              </a:spcBef>
              <a:defRPr/>
            </a:pPr>
            <a:endParaRPr lang="en-US" sz="1300" dirty="0" smtClean="0">
              <a:solidFill>
                <a:srgbClr val="000000"/>
              </a:solidFill>
            </a:endParaRPr>
          </a:p>
          <a:p>
            <a:pPr marL="172410" lvl="1" indent="-172410" defTabSz="459760">
              <a:spcBef>
                <a:spcPts val="0"/>
              </a:spcBef>
              <a:buFont typeface="Arial" pitchFamily="34" charset="0"/>
              <a:buChar char="•"/>
              <a:defRPr/>
            </a:pPr>
            <a:r>
              <a:rPr lang="en-US" sz="1300" dirty="0" smtClean="0"/>
              <a:t>When we think about the waste and emissions associated with idling, we often think about heavy-duty trucks and passenger cars. However, other vehicles such as buses, work trucks, ambulances, locomotives, ships, aircraft, and even construction and agricultural equipment idle for various reasons. The focus of this presentation is on-road vehicles.</a:t>
            </a:r>
          </a:p>
          <a:p>
            <a:pPr marL="172410" lvl="1" indent="-172410" defTabSz="459760">
              <a:spcBef>
                <a:spcPts val="0"/>
              </a:spcBef>
              <a:buFont typeface="Arial" pitchFamily="34" charset="0"/>
              <a:buChar char="•"/>
              <a:defRPr/>
            </a:pPr>
            <a:endParaRPr lang="en-US" sz="1300" dirty="0" smtClean="0"/>
          </a:p>
          <a:p>
            <a:pPr marL="172410" lvl="1" indent="-172410" defTabSz="459760">
              <a:spcBef>
                <a:spcPts val="0"/>
              </a:spcBef>
              <a:buFont typeface="Arial" pitchFamily="34" charset="0"/>
              <a:buChar char="•"/>
              <a:defRPr/>
            </a:pPr>
            <a:r>
              <a:rPr lang="en-US" sz="1300" dirty="0" smtClean="0"/>
              <a:t>While </a:t>
            </a:r>
            <a:r>
              <a:rPr lang="en-US" sz="1300" i="1" dirty="0" smtClean="0"/>
              <a:t>unnecessary</a:t>
            </a:r>
            <a:r>
              <a:rPr lang="en-US" sz="1300" dirty="0" smtClean="0"/>
              <a:t> idling should be avoided with any kind of vehicle, regardless of the fuel type used, this presentation focuses on vehicles that are petroleum-powered. </a:t>
            </a:r>
          </a:p>
          <a:p>
            <a:pPr marL="0" lvl="1" defTabSz="459760">
              <a:spcBef>
                <a:spcPts val="0"/>
              </a:spcBef>
              <a:defRPr/>
            </a:pPr>
            <a:endParaRPr lang="en-US" sz="1300" dirty="0" smtClean="0"/>
          </a:p>
          <a:p>
            <a:pPr marL="172410" lvl="1" indent="-172410" defTabSz="459760">
              <a:spcBef>
                <a:spcPts val="0"/>
              </a:spcBef>
              <a:buFont typeface="Arial" pitchFamily="34" charset="0"/>
              <a:buChar char="•"/>
              <a:defRPr/>
            </a:pPr>
            <a:r>
              <a:rPr lang="en-US" sz="1300" dirty="0" smtClean="0"/>
              <a:t>While the definition of idling as “Running a vehicle’s engine while the vehicle is stationary and not doing work” is generally good, it suggests that a good solution is to just turn the key. While that’s sometimes true, it’s more complicated than that. With the current state of technology, some types of engine idling are easier to remedy than others. I’ll talk about these issues a little later in the presentation. </a:t>
            </a:r>
          </a:p>
          <a:p>
            <a:pPr marL="172410" lvl="1" indent="-172410" defTabSz="459760">
              <a:spcBef>
                <a:spcPts val="0"/>
              </a:spcBef>
              <a:defRPr/>
            </a:pPr>
            <a:endParaRPr lang="en-US" sz="1300" dirty="0" smtClean="0"/>
          </a:p>
          <a:p>
            <a:pPr marL="172410" lvl="1" indent="-172410" defTabSz="459760">
              <a:spcBef>
                <a:spcPts val="0"/>
              </a:spcBef>
              <a:buFont typeface="Arial" pitchFamily="34" charset="0"/>
              <a:buChar char="•"/>
              <a:defRPr/>
            </a:pPr>
            <a:r>
              <a:rPr lang="en-US" sz="1300" dirty="0" smtClean="0"/>
              <a:t>Educating drivers, fleet managers, and other decision-makers about the consequences of unnecessary idling—and ways to reduce it—is one of Clean Cities’ goals. </a:t>
            </a:r>
            <a:endParaRPr lang="en-US" sz="1300" dirty="0"/>
          </a:p>
        </p:txBody>
      </p:sp>
    </p:spTree>
    <p:extLst>
      <p:ext uri="{BB962C8B-B14F-4D97-AF65-F5344CB8AC3E}">
        <p14:creationId xmlns:p14="http://schemas.microsoft.com/office/powerpoint/2010/main" val="3630992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1745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750" y="4349036"/>
            <a:ext cx="6267449" cy="4156234"/>
          </a:xfrm>
        </p:spPr>
        <p:txBody>
          <a:bodyPr>
            <a:noAutofit/>
          </a:bodyPr>
          <a:lstStyle/>
          <a:p>
            <a:pPr marL="170789" indent="-170789" defTabSz="455438">
              <a:spcBef>
                <a:spcPts val="0"/>
              </a:spcBef>
              <a:buFont typeface="Arial" pitchFamily="34" charset="0"/>
              <a:buChar char="•"/>
              <a:defRPr/>
            </a:pPr>
            <a:r>
              <a:rPr lang="en-US" sz="1100" dirty="0"/>
              <a:t>The simplest approach to idling reduction for light-duty and medium-duty vehicles is to educate drivers about when to turn the engine off. Policies to reduce unnecessary idling can also be set. A policy might state, for example, that vehicles may idle for no longer than 2 minutes. </a:t>
            </a:r>
          </a:p>
          <a:p>
            <a:pPr marL="170789" indent="-170789" defTabSz="455438">
              <a:spcBef>
                <a:spcPts val="0"/>
              </a:spcBef>
              <a:buFont typeface="Arial" pitchFamily="34" charset="0"/>
              <a:buChar char="•"/>
              <a:defRPr/>
            </a:pPr>
            <a:endParaRPr lang="en-US" sz="1100" dirty="0"/>
          </a:p>
          <a:p>
            <a:pPr marL="626228" lvl="1" indent="-170789" defTabSz="455438">
              <a:spcBef>
                <a:spcPts val="0"/>
              </a:spcBef>
              <a:buFont typeface="Arial" pitchFamily="34" charset="0"/>
              <a:buChar char="•"/>
              <a:defRPr/>
            </a:pPr>
            <a:r>
              <a:rPr lang="en-US" sz="1100" dirty="0"/>
              <a:t>Some fleets use GPS-based telematics technology to monitor driver behavior. These systems can provide alerts on behaviors associated with poor fuel economy, such as hard acceleration, hard braking, and, yes, unnecessary idling. The alerts can go to the fleet operations manager, to the driver, or both. Some companies have incentive programs for drivers who log low idling times, which is a great way to facilitate driver “buy in.”</a:t>
            </a:r>
          </a:p>
          <a:p>
            <a:pPr marL="455438" lvl="1" defTabSz="455438">
              <a:spcBef>
                <a:spcPts val="0"/>
              </a:spcBef>
              <a:defRPr/>
            </a:pPr>
            <a:endParaRPr lang="en-US" sz="1100" dirty="0"/>
          </a:p>
          <a:p>
            <a:pPr marL="170789" indent="-170789" defTabSz="455438">
              <a:spcBef>
                <a:spcPts val="0"/>
              </a:spcBef>
              <a:buFont typeface="Arial" pitchFamily="34" charset="0"/>
              <a:buChar char="•"/>
              <a:defRPr/>
            </a:pPr>
            <a:r>
              <a:rPr lang="en-US" sz="1100" dirty="0"/>
              <a:t>Argonne National Laboratory has measured idling emissions on passenger cars. The data suggest that if you know you’ll be waiting for more than 10 seconds or so, you’ll save gas by turning off your engine. Waiting for freight trains to pass at railroad crossings, or waiting for bridges to open or close, may be other opportunities to turn off the engine. </a:t>
            </a:r>
            <a:r>
              <a:rPr lang="en-US" sz="1100" dirty="0" smtClean="0"/>
              <a:t>Little </a:t>
            </a:r>
            <a:r>
              <a:rPr lang="en-US" sz="1100" dirty="0"/>
              <a:t>fuel is wasted by turning the engine off and back on in such </a:t>
            </a:r>
            <a:r>
              <a:rPr lang="en-US" sz="1100" dirty="0" smtClean="0"/>
              <a:t>circumstances. The </a:t>
            </a:r>
            <a:r>
              <a:rPr lang="en-US" sz="1100" dirty="0"/>
              <a:t>“10-second rule” often cited is </a:t>
            </a:r>
            <a:r>
              <a:rPr lang="en-US" sz="1100" dirty="0" smtClean="0"/>
              <a:t>appropriate. </a:t>
            </a:r>
            <a:endParaRPr lang="en-US" sz="1100" dirty="0"/>
          </a:p>
          <a:p>
            <a:pPr marL="170789" indent="-170789" defTabSz="455438">
              <a:spcBef>
                <a:spcPts val="0"/>
              </a:spcBef>
              <a:buFont typeface="Arial" pitchFamily="34" charset="0"/>
              <a:buChar char="•"/>
              <a:defRPr/>
            </a:pPr>
            <a:endParaRPr lang="en-US" sz="1100" dirty="0"/>
          </a:p>
          <a:p>
            <a:pPr marL="626228" lvl="1" indent="-170789" defTabSz="455438">
              <a:spcBef>
                <a:spcPts val="0"/>
              </a:spcBef>
              <a:buFont typeface="Arial" pitchFamily="34" charset="0"/>
              <a:buChar char="•"/>
              <a:defRPr/>
            </a:pPr>
            <a:r>
              <a:rPr lang="en-US" sz="1100" dirty="0"/>
              <a:t>The California Energy Commission estimates that wear on engine components from repeated starting totals about $10 per year. The fuel savings from reduced idling will be many times that. </a:t>
            </a:r>
          </a:p>
          <a:p>
            <a:pPr>
              <a:spcBef>
                <a:spcPts val="0"/>
              </a:spcBef>
            </a:pPr>
            <a:endParaRPr lang="en-US" sz="1100" dirty="0"/>
          </a:p>
          <a:p>
            <a:pPr marL="170789" indent="-170789">
              <a:spcBef>
                <a:spcPts val="0"/>
              </a:spcBef>
              <a:buFont typeface="Arial" pitchFamily="34" charset="0"/>
              <a:buChar char="•"/>
            </a:pPr>
            <a:r>
              <a:rPr lang="en-US" sz="1100" dirty="0"/>
              <a:t>Some fleets have had success reducing idling times with schedule changes. </a:t>
            </a:r>
          </a:p>
          <a:p>
            <a:pPr marL="170789" indent="-170789">
              <a:spcBef>
                <a:spcPts val="0"/>
              </a:spcBef>
              <a:buFont typeface="Arial" pitchFamily="34" charset="0"/>
              <a:buChar char="•"/>
            </a:pPr>
            <a:endParaRPr lang="en-US" sz="1100" b="1" dirty="0"/>
          </a:p>
          <a:p>
            <a:pPr marL="170789" indent="-170789">
              <a:spcBef>
                <a:spcPts val="0"/>
              </a:spcBef>
              <a:buFont typeface="Arial" pitchFamily="34" charset="0"/>
              <a:buChar char="•"/>
            </a:pPr>
            <a:r>
              <a:rPr lang="en-US" sz="1100" dirty="0"/>
              <a:t>Many of the technologies available for heavy-duty trucks, such as air and coolant heaters, are available for smaller vehicles. Idle timers are a simple device that shuts off an engine after a specified period of idling. A number of police departments are using automatic stop-start controls with a battery-charge monitor or auxiliary battery packs. An example of the latter is shown on the slide. When police are on scene, their vehicles may be stationary for hours. The auxiliary battery pack allows law enforcement personnel to run lights and communication equipment without idling the engine. </a:t>
            </a:r>
          </a:p>
        </p:txBody>
      </p:sp>
    </p:spTree>
    <p:extLst>
      <p:ext uri="{BB962C8B-B14F-4D97-AF65-F5344CB8AC3E}">
        <p14:creationId xmlns:p14="http://schemas.microsoft.com/office/powerpoint/2010/main" val="404481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387136"/>
            <a:ext cx="6238875" cy="4156234"/>
          </a:xfrm>
        </p:spPr>
        <p:txBody>
          <a:bodyPr>
            <a:normAutofit lnSpcReduction="10000"/>
          </a:bodyPr>
          <a:lstStyle/>
          <a:p>
            <a:pPr marL="170789" lvl="1" indent="-170789" defTabSz="455438">
              <a:spcBef>
                <a:spcPts val="0"/>
              </a:spcBef>
              <a:buFont typeface="Arial" pitchFamily="34" charset="0"/>
              <a:buChar char="•"/>
              <a:defRPr/>
            </a:pPr>
            <a:r>
              <a:rPr lang="en-US" sz="1300" dirty="0"/>
              <a:t>When we talk about hybrids, we’re usually referring to vehicles with </a:t>
            </a:r>
            <a:r>
              <a:rPr lang="en-US" sz="1300" i="1" dirty="0"/>
              <a:t>hybrid drivetrains</a:t>
            </a:r>
            <a:r>
              <a:rPr lang="en-US" sz="1300" dirty="0"/>
              <a:t>. Hybrid drivetrain vehicles, however, are not available (or even currently viable) for all vehicle types. Especially for work vehicles, </a:t>
            </a:r>
            <a:r>
              <a:rPr lang="en-US" sz="1300" i="1" dirty="0"/>
              <a:t>hybrid auxiliary power </a:t>
            </a:r>
            <a:r>
              <a:rPr lang="en-US" sz="1300" dirty="0"/>
              <a:t>technology is a very active area of development. A standard diesel or gasoline vehicle may be outfitted to use an alternative energy source for some of its work, whether that’s providing climate control to the driver, running emergency lights, or operating a hydraulic lift (PTO). (For PTO, this is sometimes called, “workplace hybrid.”)</a:t>
            </a:r>
          </a:p>
          <a:p>
            <a:pPr marL="0" lvl="1" defTabSz="455438">
              <a:spcBef>
                <a:spcPts val="0"/>
              </a:spcBef>
              <a:defRPr/>
            </a:pPr>
            <a:endParaRPr lang="en-US" sz="1300" dirty="0"/>
          </a:p>
          <a:p>
            <a:pPr marL="626228" lvl="2" indent="-170789" defTabSz="455438">
              <a:spcBef>
                <a:spcPts val="0"/>
              </a:spcBef>
              <a:buFont typeface="Arial" pitchFamily="34" charset="0"/>
              <a:buChar char="•"/>
              <a:defRPr/>
            </a:pPr>
            <a:r>
              <a:rPr lang="en-US" sz="1300" dirty="0"/>
              <a:t>On passenger cars in the U.S., we’re starting to see a technology that’s already established in Europe: stop-start, sometimes called “idle stop” or microhybrid technology. Vehicles equipped with stop-start shut down the engine and draw battery power when the vehicle is stopped, which reduces fuel use and emissions. The transition between engine power and battery power is designed to be seamless. This feature is not available (to date) on trucks in the U.S. </a:t>
            </a:r>
          </a:p>
          <a:p>
            <a:pPr marL="170789" lvl="1" indent="-170789" defTabSz="455438">
              <a:spcBef>
                <a:spcPts val="0"/>
              </a:spcBef>
              <a:buFont typeface="Arial" pitchFamily="34" charset="0"/>
              <a:buChar char="•"/>
              <a:defRPr/>
            </a:pPr>
            <a:endParaRPr lang="en-US" sz="1300" dirty="0"/>
          </a:p>
          <a:p>
            <a:pPr marL="170789" indent="-170789">
              <a:spcBef>
                <a:spcPts val="0"/>
              </a:spcBef>
              <a:buFont typeface="Arial" pitchFamily="34" charset="0"/>
              <a:buChar char="•"/>
              <a:defRPr/>
            </a:pPr>
            <a:r>
              <a:rPr lang="en-US" sz="1300" dirty="0"/>
              <a:t>Electrified parking space technology, already used for long-haul trucks, is emerging for some medium-duty vehicles. </a:t>
            </a:r>
            <a:r>
              <a:rPr lang="en-US" sz="1300" dirty="0">
                <a:solidFill>
                  <a:srgbClr val="000000"/>
                </a:solidFill>
              </a:rPr>
              <a:t>The slide shows an ambulance “plugged in” to a MediDock unit at Brattleboro Hospital in Brattleboro, Vermont. The ambulance driver shuts off the engine and plugs in to power vehicle electronics and medical equipment. </a:t>
            </a:r>
            <a:r>
              <a:rPr lang="en-US" sz="1300" dirty="0"/>
              <a:t>The benefits of reducing diesel exhaust near hospital emergency rooms are especially obvious. </a:t>
            </a:r>
          </a:p>
          <a:p>
            <a:pPr>
              <a:spcBef>
                <a:spcPts val="0"/>
              </a:spcBef>
            </a:pPr>
            <a:endParaRPr lang="en-US" sz="1100" dirty="0"/>
          </a:p>
          <a:p>
            <a:pPr marL="170789" indent="-170789">
              <a:buFont typeface="Arial" pitchFamily="34" charset="0"/>
              <a:buChar char="•"/>
            </a:pPr>
            <a:endParaRPr lang="en-US" sz="11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695325" y="4386263"/>
            <a:ext cx="571500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500" dirty="0" smtClean="0"/>
              <a:t>We did an informal survey of equipment manufacturers to estimate costs for installation, fuel, maintenance, and hourly charges of the most popular idling-reduction options, and then used these approximate costs to estimate total costs to the truck owner under varying scenarios. Note that there is significant variation among manufacturers.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800">
                <a:solidFill>
                  <a:schemeClr val="tx1"/>
                </a:solidFill>
                <a:latin typeface="Arial" charset="0"/>
                <a:ea typeface="Arial Unicode MS" pitchFamily="34" charset="-128"/>
                <a:cs typeface="Arial Unicode MS" pitchFamily="34" charset="-128"/>
              </a:defRPr>
            </a:lvl1pPr>
            <a:lvl2pPr marL="742950" indent="-285750" defTabSz="925513" eaLnBrk="0" hangingPunct="0">
              <a:defRPr sz="2800">
                <a:solidFill>
                  <a:schemeClr val="tx1"/>
                </a:solidFill>
                <a:latin typeface="Arial" charset="0"/>
                <a:ea typeface="Arial Unicode MS" pitchFamily="34" charset="-128"/>
                <a:cs typeface="Arial Unicode MS" pitchFamily="34" charset="-128"/>
              </a:defRPr>
            </a:lvl2pPr>
            <a:lvl3pPr marL="1143000" indent="-228600" defTabSz="925513" eaLnBrk="0" hangingPunct="0">
              <a:defRPr sz="2800">
                <a:solidFill>
                  <a:schemeClr val="tx1"/>
                </a:solidFill>
                <a:latin typeface="Arial" charset="0"/>
                <a:ea typeface="Arial Unicode MS" pitchFamily="34" charset="-128"/>
                <a:cs typeface="Arial Unicode MS" pitchFamily="34" charset="-128"/>
              </a:defRPr>
            </a:lvl3pPr>
            <a:lvl4pPr marL="1600200" indent="-228600" defTabSz="925513" eaLnBrk="0" hangingPunct="0">
              <a:defRPr sz="2800">
                <a:solidFill>
                  <a:schemeClr val="tx1"/>
                </a:solidFill>
                <a:latin typeface="Arial" charset="0"/>
                <a:ea typeface="Arial Unicode MS" pitchFamily="34" charset="-128"/>
                <a:cs typeface="Arial Unicode MS" pitchFamily="34" charset="-128"/>
              </a:defRPr>
            </a:lvl4pPr>
            <a:lvl5pPr marL="2057400" indent="-228600" defTabSz="925513" eaLnBrk="0" hangingPunct="0">
              <a:defRPr sz="2800">
                <a:solidFill>
                  <a:schemeClr val="tx1"/>
                </a:solidFill>
                <a:latin typeface="Arial" charset="0"/>
                <a:ea typeface="Arial Unicode MS" pitchFamily="34" charset="-128"/>
                <a:cs typeface="Arial Unicode MS" pitchFamily="34" charset="-128"/>
              </a:defRPr>
            </a:lvl5pPr>
            <a:lvl6pPr marL="25146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defTabSz="925513"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49E35144-84A9-4515-A128-4BE70AA71759}" type="slidenum">
              <a:rPr lang="en-US" sz="1100" smtClean="0"/>
              <a:pPr/>
              <a:t>29</a:t>
            </a:fld>
            <a:endParaRPr lang="en-US" sz="11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3374" y="4387136"/>
            <a:ext cx="6296025" cy="4156234"/>
          </a:xfrm>
        </p:spPr>
        <p:txBody>
          <a:bodyPr>
            <a:normAutofit/>
          </a:bodyPr>
          <a:lstStyle/>
          <a:p>
            <a:pPr marL="170789" indent="-170789" defTabSz="455438">
              <a:spcBef>
                <a:spcPts val="0"/>
              </a:spcBef>
              <a:buFont typeface="Arial" pitchFamily="34" charset="0"/>
              <a:buChar char="•"/>
              <a:defRPr/>
            </a:pPr>
            <a:r>
              <a:rPr lang="en-US" sz="1400" dirty="0"/>
              <a:t>Idling reduction is often called the “low-hanging fruit of fuel economy.” Unlike some other approaches to maximizing fuel economy and reducing emissions, idling reduction is something almost any driver can start doing today. </a:t>
            </a:r>
          </a:p>
          <a:p>
            <a:pPr marL="170789" indent="-170789" defTabSz="455438">
              <a:spcBef>
                <a:spcPts val="0"/>
              </a:spcBef>
              <a:buFont typeface="Arial" pitchFamily="34" charset="0"/>
              <a:buChar char="•"/>
              <a:defRPr/>
            </a:pPr>
            <a:endParaRPr lang="en-US" sz="1400" dirty="0"/>
          </a:p>
          <a:p>
            <a:pPr marL="626228" lvl="1" indent="-170789" defTabSz="455438">
              <a:spcBef>
                <a:spcPts val="0"/>
              </a:spcBef>
              <a:buFont typeface="Arial" pitchFamily="34" charset="0"/>
              <a:buChar char="•"/>
              <a:defRPr/>
            </a:pPr>
            <a:r>
              <a:rPr lang="en-US" sz="1400" dirty="0"/>
              <a:t>For idling reduction </a:t>
            </a:r>
            <a:r>
              <a:rPr lang="en-US" sz="1400" i="1" dirty="0"/>
              <a:t>not</a:t>
            </a:r>
            <a:r>
              <a:rPr lang="en-US" sz="1400" dirty="0"/>
              <a:t> related to overnight driver rest periods or PTO work, no investment may be required. Fuel savings and emission reductions are immediate. A driver can save a little money each week, reduce engine wear, and contribute to cleaner air. </a:t>
            </a:r>
          </a:p>
          <a:p>
            <a:pPr marL="170789" indent="-170789">
              <a:spcBef>
                <a:spcPts val="0"/>
              </a:spcBef>
              <a:buFont typeface="Arial"/>
              <a:buChar char="•"/>
            </a:pPr>
            <a:endParaRPr lang="en-US" sz="1400" dirty="0"/>
          </a:p>
          <a:p>
            <a:pPr marL="170789" indent="-170789">
              <a:spcBef>
                <a:spcPts val="0"/>
              </a:spcBef>
              <a:buFont typeface="Arial"/>
              <a:buChar char="•"/>
            </a:pPr>
            <a:r>
              <a:rPr lang="en-US" sz="1400" dirty="0"/>
              <a:t>The graph on the slide shows how, even for the more-complicated issue of heavy-duty trucks, idling reduction is often a low-hanging fruit. Payback time depends on how much a vehicle idles. The more idling hours displaced, the faster the payback. For vehicles that idle little, capital-intensive systems are slow to pay back. For vehicles that idle a lot, operating cost becomes a key factor. </a:t>
            </a:r>
          </a:p>
          <a:p>
            <a:pPr marL="170789" indent="-170789">
              <a:spcBef>
                <a:spcPts val="0"/>
              </a:spcBef>
              <a:buFont typeface="Arial" pitchFamily="34" charset="0"/>
              <a:buChar char="•"/>
            </a:pPr>
            <a:endParaRPr lang="en-US" sz="1400" dirty="0"/>
          </a:p>
          <a:p>
            <a:pPr marL="626228" lvl="2" indent="-170789" defTabSz="455438">
              <a:spcBef>
                <a:spcPts val="0"/>
              </a:spcBef>
              <a:buFont typeface="Arial" pitchFamily="34" charset="0"/>
              <a:buChar char="•"/>
              <a:defRPr/>
            </a:pPr>
            <a:r>
              <a:rPr lang="en-US" sz="1400" dirty="0"/>
              <a:t>On the figure, “APU” refers to “auxiliary power units.” “AC” is “air conditioning.” “Dual-system TSE” and “Single-system TSE” refer to </a:t>
            </a:r>
            <a:r>
              <a:rPr lang="en-US" sz="1400" i="1" dirty="0"/>
              <a:t>truck stop electrification</a:t>
            </a:r>
            <a:r>
              <a:rPr lang="en-US" sz="1400" dirty="0"/>
              <a:t>, which we’ll discuss in an upcoming slide. </a:t>
            </a:r>
          </a:p>
          <a:p>
            <a:pPr marL="170789" indent="-170789" defTabSz="455438">
              <a:spcBef>
                <a:spcPts val="0"/>
              </a:spcBef>
              <a:buFont typeface="Arial" pitchFamily="34" charset="0"/>
              <a:buChar char="•"/>
              <a:defRPr/>
            </a:pPr>
            <a:endParaRPr lang="en-US" sz="1100" dirty="0"/>
          </a:p>
          <a:p>
            <a:pPr marL="170789" indent="-170789">
              <a:spcBef>
                <a:spcPts val="0"/>
              </a:spcBef>
              <a:buFont typeface="Arial" pitchFamily="34" charset="0"/>
              <a:buChar char="•"/>
            </a:pPr>
            <a:endParaRPr lang="en-US" sz="1100" b="1" i="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4" y="4387136"/>
            <a:ext cx="6200775" cy="4156234"/>
          </a:xfrm>
        </p:spPr>
        <p:txBody>
          <a:bodyPr>
            <a:normAutofit fontScale="92500" lnSpcReduction="20000"/>
          </a:bodyPr>
          <a:lstStyle/>
          <a:p>
            <a:pPr marL="170789" indent="-170789" defTabSz="455438">
              <a:spcBef>
                <a:spcPts val="0"/>
              </a:spcBef>
              <a:buFont typeface="Arial"/>
              <a:buChar char="•"/>
              <a:defRPr/>
            </a:pPr>
            <a:r>
              <a:rPr lang="en-US" dirty="0"/>
              <a:t>In addition to bank loans, there are programs that offer grants, loans, and rebates for idling reduction equipment. </a:t>
            </a:r>
          </a:p>
          <a:p>
            <a:pPr marL="170789" indent="-170789">
              <a:spcBef>
                <a:spcPts val="0"/>
              </a:spcBef>
              <a:buFont typeface="Arial"/>
              <a:buChar char="•"/>
            </a:pPr>
            <a:endParaRPr lang="en-US" dirty="0"/>
          </a:p>
          <a:p>
            <a:pPr marL="170789" indent="-170789">
              <a:spcBef>
                <a:spcPts val="0"/>
              </a:spcBef>
              <a:buFont typeface="Arial"/>
              <a:buChar char="•"/>
            </a:pPr>
            <a:r>
              <a:rPr lang="en-US" dirty="0"/>
              <a:t>Grant, loan, and rebate programs are, of course, subject to change. For example, EPA’s Diesel Emissions Reduction Act (DERA) program is slated for a sharply reduced budget in fiscal year 2013. The program’s focus will shift from grants to low-interest loans and rebate programs. </a:t>
            </a:r>
          </a:p>
          <a:p>
            <a:pPr marL="170789" indent="-170789">
              <a:spcBef>
                <a:spcPts val="0"/>
              </a:spcBef>
              <a:buFont typeface="Arial"/>
              <a:buChar char="•"/>
            </a:pPr>
            <a:endParaRPr lang="en-US" dirty="0"/>
          </a:p>
          <a:p>
            <a:pPr marL="626228" lvl="1" indent="-170789">
              <a:spcBef>
                <a:spcPts val="0"/>
              </a:spcBef>
              <a:buFont typeface="Arial"/>
              <a:buChar char="•"/>
            </a:pPr>
            <a:r>
              <a:rPr lang="en-US" dirty="0"/>
              <a:t>For those who dread grant-application paperwork, a shift to rebates may be welcome.</a:t>
            </a:r>
          </a:p>
          <a:p>
            <a:pPr marL="170789" indent="-170789">
              <a:spcBef>
                <a:spcPts val="0"/>
              </a:spcBef>
              <a:buFont typeface="Arial" pitchFamily="34" charset="0"/>
              <a:buChar char="•"/>
            </a:pPr>
            <a:endParaRPr lang="en-US" dirty="0"/>
          </a:p>
          <a:p>
            <a:pPr marL="170789" indent="-170789">
              <a:spcBef>
                <a:spcPts val="0"/>
              </a:spcBef>
              <a:buFont typeface="Arial" pitchFamily="34" charset="0"/>
              <a:buChar char="•"/>
            </a:pPr>
            <a:r>
              <a:rPr lang="en-US" dirty="0"/>
              <a:t>Many programs, including some not directly related to DERA, require that technologies be EPA SmartWay verified. If you plan to apply to one of these programs, it’s important to check whether the devices you’re considering are SmartWay verified.</a:t>
            </a:r>
          </a:p>
          <a:p>
            <a:pPr marL="170789" indent="-170789">
              <a:spcBef>
                <a:spcPts val="0"/>
              </a:spcBef>
              <a:buFont typeface="Arial" pitchFamily="34" charset="0"/>
              <a:buChar char="•"/>
            </a:pPr>
            <a:endParaRPr lang="en-US" dirty="0"/>
          </a:p>
          <a:p>
            <a:pPr marL="626228" lvl="1" indent="-170789">
              <a:spcBef>
                <a:spcPts val="0"/>
              </a:spcBef>
              <a:buFont typeface="Arial" pitchFamily="34" charset="0"/>
              <a:buChar char="•"/>
            </a:pPr>
            <a:r>
              <a:rPr lang="en-US" dirty="0"/>
              <a:t>Fleets that have trucks operating in California will also want to confirm that devices are approved by the California Air Resources Board (“CARB approved”). </a:t>
            </a:r>
          </a:p>
          <a:p>
            <a:pPr marL="170789" indent="-170789" defTabSz="455438">
              <a:spcBef>
                <a:spcPts val="0"/>
              </a:spcBef>
              <a:buFont typeface="Arial" pitchFamily="34" charset="0"/>
              <a:buChar char="•"/>
              <a:defRPr/>
            </a:pPr>
            <a:endParaRPr lang="en-US" dirty="0"/>
          </a:p>
          <a:p>
            <a:pPr marL="170789" indent="-170789" defTabSz="455438">
              <a:spcBef>
                <a:spcPts val="0"/>
              </a:spcBef>
              <a:buFont typeface="Arial" pitchFamily="34" charset="0"/>
              <a:buChar char="•"/>
              <a:defRPr/>
            </a:pPr>
            <a:r>
              <a:rPr lang="en-US" dirty="0"/>
              <a:t>Many state governments also offer funding options:</a:t>
            </a:r>
          </a:p>
          <a:p>
            <a:pPr lvl="2">
              <a:defRPr/>
            </a:pPr>
            <a:r>
              <a:rPr lang="en-US" dirty="0"/>
              <a:t>Arkansas Department of Environmental Quality </a:t>
            </a:r>
          </a:p>
          <a:p>
            <a:pPr lvl="2">
              <a:defRPr/>
            </a:pPr>
            <a:r>
              <a:rPr lang="en-US" dirty="0"/>
              <a:t>California Air Resources Board</a:t>
            </a:r>
          </a:p>
          <a:p>
            <a:pPr lvl="2">
              <a:defRPr/>
            </a:pPr>
            <a:r>
              <a:rPr lang="en-US" dirty="0"/>
              <a:t>Minnesota Pollution Control Agency </a:t>
            </a:r>
          </a:p>
          <a:p>
            <a:pPr lvl="2">
              <a:defRPr/>
            </a:pPr>
            <a:r>
              <a:rPr lang="en-US" dirty="0"/>
              <a:t>New York State Energy Research and Development Authority</a:t>
            </a:r>
          </a:p>
          <a:p>
            <a:pPr lvl="2">
              <a:defRPr/>
            </a:pPr>
            <a:r>
              <a:rPr lang="en-US" dirty="0"/>
              <a:t>North Central Texas Council of Governments </a:t>
            </a:r>
          </a:p>
          <a:p>
            <a:pPr lvl="2">
              <a:defRPr/>
            </a:pPr>
            <a:r>
              <a:rPr lang="en-US" dirty="0"/>
              <a:t>Pennsylvania Small Business Advantage Grant Program </a:t>
            </a:r>
          </a:p>
          <a:p>
            <a:pPr lvl="2">
              <a:defRPr/>
            </a:pPr>
            <a:endParaRPr lang="en-US" b="1" dirty="0"/>
          </a:p>
          <a:p>
            <a:pPr marL="170789" indent="-170789" defTabSz="455438">
              <a:spcBef>
                <a:spcPts val="0"/>
              </a:spcBef>
              <a:buFont typeface="Arial" pitchFamily="34" charset="0"/>
              <a:buChar char="•"/>
              <a:defRPr/>
            </a:pPr>
            <a:r>
              <a:rPr lang="en-US" dirty="0"/>
              <a:t>Our coalition can help you identify funding opportunities and may be able to help with application paperwork. For coalition stakeholders, we offer the following assistance [</a:t>
            </a:r>
            <a:r>
              <a:rPr lang="en-US" i="1" dirty="0"/>
              <a:t>describe what your coalition offers</a:t>
            </a:r>
            <a:r>
              <a:rPr lang="en-US" dirty="0"/>
              <a:t>]. </a:t>
            </a:r>
          </a:p>
          <a:p>
            <a:pPr marL="170789" indent="-170789" defTabSz="455438">
              <a:spcBef>
                <a:spcPts val="0"/>
              </a:spcBef>
              <a:buFont typeface="Arial" pitchFamily="34" charset="0"/>
              <a:buChar char="•"/>
              <a:defRPr/>
            </a:pPr>
            <a:endParaRPr lang="en-US" sz="1100" i="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789" indent="-170789">
              <a:buFont typeface="Arial" pitchFamily="34" charset="0"/>
              <a:buChar char="•"/>
            </a:pPr>
            <a:r>
              <a:rPr lang="en-US" sz="1600" dirty="0"/>
              <a:t>If you don’t want to write down the long URL for “National Idling Reduction Network News,” just do a Google search on the newsletter’s title. The newsletter link will likely show up after you enter “National Idling.”</a:t>
            </a:r>
          </a:p>
          <a:p>
            <a:pPr marL="170789" indent="-170789">
              <a:buFont typeface="Arial" pitchFamily="34" charset="0"/>
              <a:buChar char="•"/>
            </a:pPr>
            <a:endParaRPr lang="en-US" sz="11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789" indent="-170789">
              <a:buFont typeface="Arial" pitchFamily="34" charset="0"/>
              <a:buChar char="•"/>
            </a:pPr>
            <a:r>
              <a:rPr lang="en-US" sz="1400" dirty="0"/>
              <a:t>Of all of the approaches to saving fuel and reducing emissions, idling reduction offers the most promise for low-investment, real-time fuel savings.</a:t>
            </a:r>
          </a:p>
          <a:p>
            <a:pPr marL="170789" indent="-170789">
              <a:buFont typeface="Arial" pitchFamily="34" charset="0"/>
              <a:buChar char="•"/>
            </a:pPr>
            <a:endParaRPr lang="en-US" sz="1400" dirty="0"/>
          </a:p>
          <a:p>
            <a:pPr marL="170789" indent="-170789" defTabSz="455438">
              <a:buFont typeface="Arial" pitchFamily="34" charset="0"/>
              <a:buChar char="•"/>
              <a:defRPr/>
            </a:pPr>
            <a:r>
              <a:rPr lang="en-US" sz="1400" dirty="0"/>
              <a:t>Argonne National Laboratory’s idling page includes worksheets, available as Excel files, for calculating idling costs. </a:t>
            </a:r>
          </a:p>
          <a:p>
            <a:pPr marL="170789" indent="-170789" defTabSz="455438">
              <a:buFont typeface="Arial" pitchFamily="34" charset="0"/>
              <a:buChar char="•"/>
              <a:defRPr/>
            </a:pPr>
            <a:endParaRPr lang="en-US" sz="1400" dirty="0"/>
          </a:p>
          <a:p>
            <a:pPr marL="170789" indent="-170789">
              <a:buFont typeface="Arial" pitchFamily="34" charset="0"/>
              <a:buChar char="•"/>
            </a:pPr>
            <a:r>
              <a:rPr lang="en-US" sz="1400" dirty="0"/>
              <a:t>The Alternative Fuels and Advanced Vehicles Data Center contains a wealth of information, including material on fuel and vehicle basics, emissions, availability, fleet experiences, industry contacts, and several other topics. </a:t>
            </a:r>
          </a:p>
          <a:p>
            <a:pPr marL="170789" indent="-170789">
              <a:buFont typeface="Arial" pitchFamily="34" charset="0"/>
              <a:buChar char="•"/>
            </a:pPr>
            <a:endParaRPr lang="en-US" sz="1400" dirty="0"/>
          </a:p>
          <a:p>
            <a:pPr marL="170789" indent="-170789">
              <a:buFont typeface="Arial" pitchFamily="34" charset="0"/>
              <a:buChar char="•"/>
            </a:pPr>
            <a:r>
              <a:rPr lang="en-US" sz="1400" dirty="0"/>
              <a:t>Information is available from Clean Cities coalition coordinators and online</a:t>
            </a:r>
            <a:r>
              <a:rPr lang="en-US" sz="1400" dirty="0" smtClean="0"/>
              <a:t>.  Argonne is in the process of creating additional outreach materials, as shown on the</a:t>
            </a:r>
            <a:r>
              <a:rPr lang="en-US" sz="1400" baseline="0" dirty="0" smtClean="0"/>
              <a:t> right.</a:t>
            </a:r>
            <a:endParaRPr lang="en-US" sz="1400" dirty="0"/>
          </a:p>
          <a:p>
            <a:pPr marL="170789" indent="-170789">
              <a:buFont typeface="Arial" pitchFamily="34" charset="0"/>
              <a:buChar char="•"/>
            </a:pPr>
            <a:endParaRPr lang="en-US"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6" y="4387136"/>
            <a:ext cx="6162674" cy="4156234"/>
          </a:xfrm>
        </p:spPr>
        <p:txBody>
          <a:bodyPr>
            <a:noAutofit/>
          </a:bodyPr>
          <a:lstStyle/>
          <a:p>
            <a:pPr marL="170789" indent="-170789">
              <a:spcBef>
                <a:spcPts val="0"/>
              </a:spcBef>
              <a:buFont typeface="Arial" pitchFamily="34" charset="0"/>
              <a:buChar char="•"/>
            </a:pPr>
            <a:r>
              <a:rPr lang="en-US" sz="1300" dirty="0"/>
              <a:t>According to researchers at Argonne National Laboratory, idling consumes about 4% of U.S. oil imports and about 8% of truck fuel. </a:t>
            </a:r>
          </a:p>
          <a:p>
            <a:pPr marL="170789" indent="-170789">
              <a:spcBef>
                <a:spcPts val="0"/>
              </a:spcBef>
              <a:buFont typeface="Arial" pitchFamily="34" charset="0"/>
              <a:buChar char="•"/>
            </a:pPr>
            <a:endParaRPr lang="en-US" sz="1300" dirty="0"/>
          </a:p>
          <a:p>
            <a:pPr marL="170789" lvl="1" indent="-170789">
              <a:spcBef>
                <a:spcPts val="0"/>
              </a:spcBef>
              <a:buFont typeface="Arial" pitchFamily="34" charset="0"/>
              <a:buChar char="•"/>
            </a:pPr>
            <a:r>
              <a:rPr lang="en-US" sz="1300" dirty="0"/>
              <a:t>About 700,000 long-haul trucks operate on U.S. roads. Very conservatively, the annual emissions from rest-period truck idling alone result in the formation of: </a:t>
            </a:r>
          </a:p>
          <a:p>
            <a:pPr marL="626228" lvl="2" indent="-170789">
              <a:spcBef>
                <a:spcPts val="0"/>
              </a:spcBef>
              <a:buFont typeface="Arial" pitchFamily="34" charset="0"/>
              <a:buChar char="•"/>
            </a:pPr>
            <a:r>
              <a:rPr lang="en-US" sz="1300" dirty="0"/>
              <a:t>130 tons of particulate matter, also called “PM”</a:t>
            </a:r>
          </a:p>
          <a:p>
            <a:pPr marL="626228" lvl="2" indent="-170789">
              <a:spcBef>
                <a:spcPts val="0"/>
              </a:spcBef>
              <a:buFont typeface="Arial" pitchFamily="34" charset="0"/>
              <a:buChar char="•"/>
            </a:pPr>
            <a:r>
              <a:rPr lang="en-US" sz="1300" dirty="0"/>
              <a:t>12 million tons of CO</a:t>
            </a:r>
            <a:r>
              <a:rPr lang="en-US" sz="1300" baseline="-25000" dirty="0"/>
              <a:t>2</a:t>
            </a:r>
          </a:p>
          <a:p>
            <a:pPr marL="626228" lvl="2" indent="-170789">
              <a:spcBef>
                <a:spcPts val="0"/>
              </a:spcBef>
              <a:buFont typeface="Arial" pitchFamily="34" charset="0"/>
              <a:buChar char="•"/>
            </a:pPr>
            <a:r>
              <a:rPr lang="en-US" sz="1300" dirty="0"/>
              <a:t>35,000 tons of nitrogen oxides, also called “NOx”</a:t>
            </a:r>
          </a:p>
          <a:p>
            <a:pPr marL="626228" lvl="2" indent="-170789">
              <a:spcBef>
                <a:spcPts val="0"/>
              </a:spcBef>
              <a:buFont typeface="Arial" pitchFamily="34" charset="0"/>
              <a:buChar char="•"/>
            </a:pPr>
            <a:r>
              <a:rPr lang="en-US" sz="1300" dirty="0"/>
              <a:t>36,000 tons of CO</a:t>
            </a:r>
          </a:p>
          <a:p>
            <a:pPr marL="626228" lvl="2" indent="-170789">
              <a:spcBef>
                <a:spcPts val="0"/>
              </a:spcBef>
              <a:buFont typeface="Arial" pitchFamily="34" charset="0"/>
              <a:buChar char="•"/>
            </a:pPr>
            <a:endParaRPr lang="en-US" sz="1300" dirty="0"/>
          </a:p>
          <a:p>
            <a:pPr marL="1081667" lvl="3" indent="-170789">
              <a:spcBef>
                <a:spcPts val="0"/>
              </a:spcBef>
              <a:buFont typeface="Arial" pitchFamily="34" charset="0"/>
              <a:buChar char="•"/>
            </a:pPr>
            <a:r>
              <a:rPr lang="en-US" sz="1300" i="1" dirty="0"/>
              <a:t>Data assumptions: each truck idles 1,840 hours per year and all trucks are model year 2010 or newer (which run much cleaner than older trucks). Actual NOx values are likely to be quite a bit higher. </a:t>
            </a:r>
          </a:p>
          <a:p>
            <a:pPr marL="1081667" lvl="3" indent="-170789">
              <a:spcBef>
                <a:spcPts val="0"/>
              </a:spcBef>
              <a:buFont typeface="Arial" pitchFamily="34" charset="0"/>
              <a:buChar char="•"/>
            </a:pPr>
            <a:endParaRPr lang="en-US" sz="1300" dirty="0"/>
          </a:p>
          <a:p>
            <a:pPr marL="170789" indent="-170789" defTabSz="455438">
              <a:spcBef>
                <a:spcPts val="0"/>
              </a:spcBef>
              <a:buFont typeface="Arial" pitchFamily="34" charset="0"/>
              <a:buChar char="•"/>
              <a:defRPr/>
            </a:pPr>
            <a:r>
              <a:rPr lang="en-US" sz="1300" dirty="0"/>
              <a:t>About half of idling losses can be attributed to long-haul truck rest period idling and commercial vehicles waiting in queue at depots, terminals, work sites, and border crossings during the workday. However, the other half of idling losses is estimated to result from millions of individual drivers waiting “just a few minutes” for their kids to get out of school, waiting for their friend to buy a soda at a convenience store, or waiting to move forward in line at a drive-through. It’s not much per car, but with 250 million cars on the roads in the U.S., these losses add up.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789" indent="-170789">
              <a:spcBef>
                <a:spcPct val="0"/>
              </a:spcBef>
              <a:buFont typeface="Arial" pitchFamily="34" charset="0"/>
              <a:buChar char="•"/>
            </a:pPr>
            <a:r>
              <a:rPr lang="en-US" sz="1100" dirty="0">
                <a:latin typeface="Calibri" pitchFamily="34" charset="0"/>
                <a:cs typeface="Calibri" pitchFamily="34" charset="0"/>
              </a:rPr>
              <a:t>Thanks to audience</a:t>
            </a:r>
          </a:p>
          <a:p>
            <a:pPr marL="227212" indent="-227212">
              <a:spcBef>
                <a:spcPct val="0"/>
              </a:spcBef>
              <a:buFontTx/>
              <a:buChar char="•"/>
            </a:pPr>
            <a:r>
              <a:rPr lang="en-US" sz="1100" dirty="0">
                <a:latin typeface="Calibri" pitchFamily="34" charset="0"/>
                <a:cs typeface="Calibri" pitchFamily="34" charset="0"/>
              </a:rPr>
              <a:t>Q &amp; A</a:t>
            </a:r>
          </a:p>
          <a:p>
            <a:pPr marL="227212" indent="-227212">
              <a:spcBef>
                <a:spcPct val="0"/>
              </a:spcBef>
              <a:buFontTx/>
              <a:buChar char="•"/>
            </a:pPr>
            <a:r>
              <a:rPr lang="en-US" sz="1100" dirty="0">
                <a:latin typeface="Calibri" pitchFamily="34" charset="0"/>
                <a:cs typeface="Calibri" pitchFamily="34" charset="0"/>
              </a:rPr>
              <a:t>More about our coalition and how we can help you implement an idling reduction strategy?</a:t>
            </a:r>
          </a:p>
          <a:p>
            <a:endParaRPr lang="en-US"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050" y="4387136"/>
            <a:ext cx="6124575" cy="4156234"/>
          </a:xfrm>
        </p:spPr>
        <p:txBody>
          <a:bodyPr>
            <a:noAutofit/>
          </a:bodyPr>
          <a:lstStyle/>
          <a:p>
            <a:pPr marL="284649" lvl="1" indent="-284649">
              <a:spcBef>
                <a:spcPts val="0"/>
              </a:spcBef>
              <a:buFont typeface="Arial" pitchFamily="34" charset="0"/>
              <a:buChar char="•"/>
            </a:pPr>
            <a:r>
              <a:rPr lang="en-US" sz="1300" dirty="0"/>
              <a:t>Basically, any vehicle can idle. A very general way to classify vehicles is according to their weight category: heavy duty, medium duty, or light duty. The ways states, or even federal agencies, define these vehicle categories vary—sometimes widely—but those differences aren’t important in this overview of the subject. </a:t>
            </a:r>
          </a:p>
          <a:p>
            <a:pPr marL="284649" lvl="1" indent="-284649">
              <a:spcBef>
                <a:spcPts val="0"/>
              </a:spcBef>
              <a:buFont typeface="Arial" pitchFamily="34" charset="0"/>
              <a:buChar char="•"/>
            </a:pPr>
            <a:endParaRPr lang="en-US" sz="1300" dirty="0"/>
          </a:p>
          <a:p>
            <a:pPr marL="284649" lvl="1" indent="-284649">
              <a:spcBef>
                <a:spcPts val="0"/>
              </a:spcBef>
              <a:buFont typeface="Arial" pitchFamily="34" charset="0"/>
              <a:buChar char="•"/>
              <a:defRPr/>
            </a:pPr>
            <a:r>
              <a:rPr lang="en-US" sz="1300" dirty="0"/>
              <a:t>Light-duty vehicles are primarily passenger cars and trucks, SUVs, and pickup trucks. Light-duty work vehicles include taxis, police cruisers, and small delivery vehicles. </a:t>
            </a:r>
          </a:p>
          <a:p>
            <a:pPr marL="284649" lvl="1" indent="-284649">
              <a:spcBef>
                <a:spcPts val="0"/>
              </a:spcBef>
              <a:buFont typeface="Arial" pitchFamily="34" charset="0"/>
              <a:buChar char="•"/>
              <a:defRPr/>
            </a:pPr>
            <a:endParaRPr lang="en-US" sz="1300" dirty="0"/>
          </a:p>
          <a:p>
            <a:pPr marL="284649" lvl="1" indent="-284649">
              <a:spcBef>
                <a:spcPts val="0"/>
              </a:spcBef>
              <a:buFont typeface="Arial" pitchFamily="34" charset="0"/>
              <a:buChar char="•"/>
              <a:defRPr/>
            </a:pPr>
            <a:r>
              <a:rPr lang="en-US" sz="1300" dirty="0"/>
              <a:t>The most variable of the categories is the medium-duty vehicle. This group includes vehicles from city delivery trucks to snow plows, from shuttle buses to food truck “restaurants.” An important part of this group is utility trucks that “work in place.” Many of these vehicles are unique in that their primary purpose is to perform stationary work. </a:t>
            </a:r>
          </a:p>
          <a:p>
            <a:pPr marL="284649" lvl="1" indent="-284649">
              <a:spcBef>
                <a:spcPts val="0"/>
              </a:spcBef>
              <a:buFont typeface="Arial" pitchFamily="34" charset="0"/>
              <a:buChar char="•"/>
              <a:defRPr/>
            </a:pPr>
            <a:endParaRPr lang="en-US" sz="1300" dirty="0"/>
          </a:p>
          <a:p>
            <a:pPr marL="740088" lvl="2" indent="-284649">
              <a:spcBef>
                <a:spcPts val="0"/>
              </a:spcBef>
              <a:buFont typeface="Arial" pitchFamily="34" charset="0"/>
              <a:buChar char="•"/>
              <a:defRPr/>
            </a:pPr>
            <a:r>
              <a:rPr lang="en-US" sz="1300" dirty="0"/>
              <a:t>A work truck is basically a powerful tool attached to a vehicle and powered by its engine. </a:t>
            </a:r>
          </a:p>
          <a:p>
            <a:pPr marL="284649" lvl="1" indent="-284649">
              <a:spcBef>
                <a:spcPts val="0"/>
              </a:spcBef>
              <a:buFont typeface="Arial" pitchFamily="34" charset="0"/>
              <a:buChar char="•"/>
              <a:defRPr/>
            </a:pPr>
            <a:endParaRPr lang="en-US" sz="1300" dirty="0"/>
          </a:p>
          <a:p>
            <a:pPr marL="284649" lvl="1" indent="-284649">
              <a:spcBef>
                <a:spcPts val="0"/>
              </a:spcBef>
              <a:buFont typeface="Arial" pitchFamily="34" charset="0"/>
              <a:buChar char="•"/>
              <a:defRPr/>
            </a:pPr>
            <a:r>
              <a:rPr lang="en-US" sz="1300" dirty="0"/>
              <a:t>Heavy-duty trucks include long-haul trucks, city transit buses, motor coaches, school buses, fire trucks, refuse trucks, and some refrigeration trucks. </a:t>
            </a:r>
          </a:p>
          <a:p>
            <a:pPr marL="284649" lvl="1" indent="-284649">
              <a:spcBef>
                <a:spcPts val="0"/>
              </a:spcBef>
              <a:buFont typeface="Arial" pitchFamily="34" charset="0"/>
              <a:buChar char="•"/>
              <a:defRPr/>
            </a:pPr>
            <a:endParaRPr lang="en-US" sz="1300" dirty="0"/>
          </a:p>
          <a:p>
            <a:pPr marL="284649" lvl="1" indent="-284649">
              <a:spcBef>
                <a:spcPts val="0"/>
              </a:spcBef>
              <a:buFont typeface="Arial" pitchFamily="34" charset="0"/>
              <a:buChar char="•"/>
              <a:defRPr/>
            </a:pPr>
            <a:r>
              <a:rPr lang="en-US" sz="1300" dirty="0"/>
              <a:t>All vehicle types may idle.</a:t>
            </a:r>
          </a:p>
          <a:p>
            <a:pPr marL="0" lvl="1">
              <a:spcBef>
                <a:spcPts val="0"/>
              </a:spcBef>
              <a:defRPr/>
            </a:pPr>
            <a:endParaRPr lang="en-US" sz="1100" dirty="0"/>
          </a:p>
        </p:txBody>
      </p:sp>
    </p:spTree>
    <p:extLst>
      <p:ext uri="{BB962C8B-B14F-4D97-AF65-F5344CB8AC3E}">
        <p14:creationId xmlns:p14="http://schemas.microsoft.com/office/powerpoint/2010/main" val="178258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789" indent="-170789">
              <a:spcBef>
                <a:spcPts val="0"/>
              </a:spcBef>
              <a:buFont typeface="Arial" pitchFamily="34" charset="0"/>
              <a:buChar char="•"/>
            </a:pPr>
            <a:r>
              <a:rPr lang="en-US" sz="1400" dirty="0"/>
              <a:t>People idle their vehicles for reasons that fall into two general categories: Habit and the need to power devices.</a:t>
            </a:r>
          </a:p>
          <a:p>
            <a:pPr marL="170789" indent="-170789">
              <a:spcBef>
                <a:spcPts val="0"/>
              </a:spcBef>
              <a:buFont typeface="Arial" pitchFamily="34" charset="0"/>
              <a:buChar char="•"/>
            </a:pPr>
            <a:endParaRPr lang="en-US" sz="1400" dirty="0"/>
          </a:p>
          <a:p>
            <a:pPr marL="170789" indent="-170789">
              <a:spcBef>
                <a:spcPts val="0"/>
              </a:spcBef>
              <a:buFont typeface="Arial" pitchFamily="34" charset="0"/>
              <a:buChar char="•"/>
            </a:pPr>
            <a:r>
              <a:rPr lang="en-US" sz="1400" dirty="0"/>
              <a:t>The idling habit can be tackled with training and education, perhaps with the support of technology such as idle limiters and fleet telematics options that monitor and provide feedback on driver behavior.</a:t>
            </a:r>
          </a:p>
          <a:p>
            <a:pPr marL="170789" indent="-170789">
              <a:spcBef>
                <a:spcPts val="0"/>
              </a:spcBef>
              <a:buFont typeface="Arial" pitchFamily="34" charset="0"/>
              <a:buChar char="•"/>
            </a:pPr>
            <a:endParaRPr lang="en-US" sz="1400" dirty="0"/>
          </a:p>
          <a:p>
            <a:pPr marL="170789" lvl="1" indent="-170789" defTabSz="455438">
              <a:spcBef>
                <a:spcPts val="0"/>
              </a:spcBef>
              <a:buFont typeface="Arial" pitchFamily="34" charset="0"/>
              <a:buChar char="•"/>
              <a:defRPr/>
            </a:pPr>
            <a:r>
              <a:rPr lang="en-US" sz="1400" dirty="0"/>
              <a:t>“Idling for power” does not have a </a:t>
            </a:r>
            <a:r>
              <a:rPr lang="en-US" sz="1400" dirty="0">
                <a:cs typeface="Arial Narrow"/>
              </a:rPr>
              <a:t>one-size-fits-all solution. The best solution will depend on the particular power needs.  </a:t>
            </a:r>
          </a:p>
          <a:p>
            <a:pPr marL="170789" lvl="1" indent="-170789" defTabSz="455438">
              <a:spcBef>
                <a:spcPts val="0"/>
              </a:spcBef>
              <a:buFont typeface="Arial" pitchFamily="34" charset="0"/>
              <a:buChar char="•"/>
              <a:defRPr/>
            </a:pPr>
            <a:endParaRPr lang="en-US" sz="1400" dirty="0">
              <a:cs typeface="Arial Narrow"/>
            </a:endParaRPr>
          </a:p>
          <a:p>
            <a:pPr marL="626228" lvl="2" indent="-170789" defTabSz="455438">
              <a:spcBef>
                <a:spcPts val="0"/>
              </a:spcBef>
              <a:buFont typeface="Arial" pitchFamily="34" charset="0"/>
              <a:buChar char="•"/>
              <a:defRPr/>
            </a:pPr>
            <a:r>
              <a:rPr lang="en-US" sz="1400" dirty="0">
                <a:cs typeface="Arial Narrow"/>
              </a:rPr>
              <a:t>Long-haul trucks may idle to provide heating or cooling for drivers during overnight rest periods. Police cars may idle not only to power warning lights and communications equipment, but to be “at the ready.”</a:t>
            </a:r>
          </a:p>
          <a:p>
            <a:pPr>
              <a:spcBef>
                <a:spcPts val="0"/>
              </a:spcBef>
            </a:pPr>
            <a:endParaRPr lang="en-US" sz="1400" dirty="0"/>
          </a:p>
          <a:p>
            <a:pPr marL="170789" indent="-170789">
              <a:spcBef>
                <a:spcPts val="0"/>
              </a:spcBef>
              <a:buFont typeface="Arial" pitchFamily="34" charset="0"/>
              <a:buChar char="•"/>
            </a:pPr>
            <a:r>
              <a:rPr lang="en-US" sz="1400" dirty="0"/>
              <a:t>Knowing the “why” of idling is important for evaluating potential solutions. Optimal solutions for delivery trucks will likely be different from those for work trucks.</a:t>
            </a:r>
          </a:p>
        </p:txBody>
      </p:sp>
    </p:spTree>
    <p:extLst>
      <p:ext uri="{BB962C8B-B14F-4D97-AF65-F5344CB8AC3E}">
        <p14:creationId xmlns:p14="http://schemas.microsoft.com/office/powerpoint/2010/main" val="117306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50" y="4368086"/>
            <a:ext cx="6638925" cy="4156234"/>
          </a:xfrm>
        </p:spPr>
        <p:txBody>
          <a:bodyPr>
            <a:noAutofit/>
          </a:bodyPr>
          <a:lstStyle/>
          <a:p>
            <a:pPr marL="170789" lvl="1" indent="-170789" defTabSz="455438">
              <a:spcBef>
                <a:spcPts val="0"/>
              </a:spcBef>
              <a:buFont typeface="Arial" pitchFamily="34" charset="0"/>
              <a:buChar char="•"/>
              <a:defRPr/>
            </a:pPr>
            <a:r>
              <a:rPr lang="en-US" dirty="0"/>
              <a:t>So, what are some of the other reasons vehicles idle? Some engines are left running for </a:t>
            </a:r>
            <a:r>
              <a:rPr lang="en-US" i="1" dirty="0"/>
              <a:t>nonpropulsion</a:t>
            </a:r>
            <a:r>
              <a:rPr lang="en-US" dirty="0"/>
              <a:t> purposes. </a:t>
            </a:r>
          </a:p>
          <a:p>
            <a:pPr marL="170789" lvl="1" indent="-170789" defTabSz="455438">
              <a:spcBef>
                <a:spcPts val="0"/>
              </a:spcBef>
              <a:buFont typeface="Arial" pitchFamily="34" charset="0"/>
              <a:buChar char="•"/>
              <a:defRPr/>
            </a:pPr>
            <a:endParaRPr lang="en-US" dirty="0"/>
          </a:p>
          <a:p>
            <a:pPr marL="170789" lvl="1" indent="-170789" defTabSz="455438">
              <a:spcBef>
                <a:spcPts val="0"/>
              </a:spcBef>
              <a:buFont typeface="Arial" pitchFamily="34" charset="0"/>
              <a:buChar char="•"/>
              <a:defRPr/>
            </a:pPr>
            <a:r>
              <a:rPr lang="en-US" dirty="0"/>
              <a:t>Let’s start with long-duration idling—the heavy-duty, long-haul truck. Long-haul trucks are in a special class, because the drivers often “hotel” in their cabs during their federally mandated rest periods. If these trucks aren’t equipped with idling reduction equipment, the drivers may need to run their engines to power HVAC, lights, microwave, and electronics. Currently, most long-haul trucks are </a:t>
            </a:r>
            <a:r>
              <a:rPr lang="en-US" b="1" i="1" dirty="0"/>
              <a:t>not </a:t>
            </a:r>
            <a:r>
              <a:rPr lang="en-US" dirty="0"/>
              <a:t>equipped with idling reduction equipment. </a:t>
            </a:r>
          </a:p>
          <a:p>
            <a:pPr marL="170789" lvl="1" indent="-170789" defTabSz="455438">
              <a:spcBef>
                <a:spcPts val="0"/>
              </a:spcBef>
              <a:buFont typeface="Arial" pitchFamily="34" charset="0"/>
              <a:buChar char="•"/>
              <a:defRPr/>
            </a:pPr>
            <a:endParaRPr lang="en-US" dirty="0"/>
          </a:p>
          <a:p>
            <a:pPr marL="170789" lvl="1" indent="-170789" defTabSz="455438">
              <a:spcBef>
                <a:spcPts val="0"/>
              </a:spcBef>
              <a:buFont typeface="Arial" pitchFamily="34" charset="0"/>
              <a:buChar char="•"/>
              <a:defRPr/>
            </a:pPr>
            <a:r>
              <a:rPr lang="en-US" dirty="0"/>
              <a:t>The issues of comfort and safety are not limited to long-haul truck drivers. Think about service providers who process paperwork in their vehicles between service calls; they use their vehicles as mobile offices. Or the snow plow operator waiting in his vehicle for his next </a:t>
            </a:r>
            <a:r>
              <a:rPr lang="en-US" dirty="0" smtClean="0"/>
              <a:t>assignment. </a:t>
            </a:r>
            <a:r>
              <a:rPr lang="en-US" dirty="0"/>
              <a:t>Of course, passenger-transport vehicles, such as buses, often idle for driver and passenger comfort. </a:t>
            </a:r>
          </a:p>
          <a:p>
            <a:pPr marL="170789" lvl="1" indent="-170789" defTabSz="455438">
              <a:spcBef>
                <a:spcPts val="0"/>
              </a:spcBef>
              <a:buFont typeface="Arial" pitchFamily="34" charset="0"/>
              <a:buChar char="•"/>
              <a:defRPr/>
            </a:pPr>
            <a:endParaRPr lang="en-US" dirty="0"/>
          </a:p>
          <a:p>
            <a:pPr marL="170789" indent="-170789" defTabSz="455438">
              <a:spcBef>
                <a:spcPts val="0"/>
              </a:spcBef>
              <a:buFont typeface="Arial" pitchFamily="34" charset="0"/>
              <a:buChar char="•"/>
              <a:defRPr/>
            </a:pPr>
            <a:r>
              <a:rPr lang="en-US" dirty="0"/>
              <a:t>A number of work vehicles—such as utility trucks, fire trucks, and ambulances—are required to run warning lights. These and other work vehicles also often need to run communications equipment, which requires power. Police cruisers are a good example of this type of power need.</a:t>
            </a:r>
          </a:p>
          <a:p>
            <a:pPr marL="170789" indent="-170789" defTabSz="455438">
              <a:spcBef>
                <a:spcPts val="0"/>
              </a:spcBef>
              <a:buFont typeface="Arial" pitchFamily="34" charset="0"/>
              <a:buChar char="•"/>
              <a:defRPr/>
            </a:pPr>
            <a:endParaRPr lang="en-US" dirty="0"/>
          </a:p>
          <a:p>
            <a:pPr marL="170789" lvl="1" indent="-170789" defTabSz="455438">
              <a:spcBef>
                <a:spcPts val="0"/>
              </a:spcBef>
              <a:buFont typeface="Arial" pitchFamily="34" charset="0"/>
              <a:buChar char="•"/>
              <a:defRPr/>
            </a:pPr>
            <a:r>
              <a:rPr lang="en-US" dirty="0"/>
              <a:t>Finally, some vehicles must maintain particular temperatures for sensitive equipment and goods. Examples include ambulances, which contain medicines and medical equipment, and refrigeration trucks that carry meat or produce. </a:t>
            </a:r>
          </a:p>
          <a:p>
            <a:pPr marL="170789" lvl="1" indent="-170789" defTabSz="455438">
              <a:spcBef>
                <a:spcPts val="0"/>
              </a:spcBef>
              <a:defRPr/>
            </a:pPr>
            <a:endParaRPr lang="en-US" dirty="0"/>
          </a:p>
          <a:p>
            <a:pPr marL="170789" lvl="1" indent="-170789" defTabSz="455438">
              <a:spcBef>
                <a:spcPts val="0"/>
              </a:spcBef>
              <a:buFont typeface="Arial" pitchFamily="34" charset="0"/>
              <a:buChar char="•"/>
              <a:defRPr/>
            </a:pPr>
            <a:r>
              <a:rPr lang="en-US" dirty="0"/>
              <a:t>In very cold weather, some operators of diesel-fueled vehicles keep the engine running to keep the engine warm and the fuel from “gelling.” With newer engine technology and fuel blends and additives, this is increasingly less necessary. </a:t>
            </a:r>
          </a:p>
        </p:txBody>
      </p:sp>
    </p:spTree>
    <p:extLst>
      <p:ext uri="{BB962C8B-B14F-4D97-AF65-F5344CB8AC3E}">
        <p14:creationId xmlns:p14="http://schemas.microsoft.com/office/powerpoint/2010/main" val="377546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0789" indent="-170789" defTabSz="455438">
              <a:spcBef>
                <a:spcPts val="0"/>
              </a:spcBef>
              <a:buFont typeface="Arial" pitchFamily="34" charset="0"/>
              <a:buChar char="•"/>
              <a:defRPr/>
            </a:pPr>
            <a:r>
              <a:rPr lang="en-US" sz="1400" dirty="0"/>
              <a:t>Finally, we have the category of </a:t>
            </a:r>
            <a:r>
              <a:rPr lang="en-US" sz="1400" i="1" dirty="0"/>
              <a:t>power take-off</a:t>
            </a:r>
            <a:r>
              <a:rPr lang="en-US" sz="1400" dirty="0"/>
              <a:t>, or PTO. PTO-equipped vehicles have a device attached to the engine’s transmission that transfers energy to another device. PTO trucks are usually work trucks, such as diggers and bucket trucks. In many cases, the vehicle remains stationary—possibly for hours at a time—while it performs work. </a:t>
            </a:r>
          </a:p>
          <a:p>
            <a:pPr marL="170789" indent="-170789" defTabSz="455438">
              <a:spcBef>
                <a:spcPts val="0"/>
              </a:spcBef>
              <a:buFont typeface="Arial" pitchFamily="34" charset="0"/>
              <a:buChar char="•"/>
              <a:defRPr/>
            </a:pPr>
            <a:endParaRPr lang="en-US" sz="1400" dirty="0"/>
          </a:p>
          <a:p>
            <a:pPr marL="626228" lvl="1" indent="-170789" defTabSz="455438">
              <a:spcBef>
                <a:spcPts val="0"/>
              </a:spcBef>
              <a:buFont typeface="Arial" pitchFamily="34" charset="0"/>
              <a:buChar char="•"/>
              <a:defRPr/>
            </a:pPr>
            <a:r>
              <a:rPr lang="en-US" sz="1400" dirty="0"/>
              <a:t>A PTO truck can be thought of as a powerful tool attached to a vehicle. </a:t>
            </a:r>
          </a:p>
          <a:p>
            <a:pPr>
              <a:spcBef>
                <a:spcPts val="0"/>
              </a:spcBef>
            </a:pPr>
            <a:endParaRPr lang="en-US" sz="1400" dirty="0"/>
          </a:p>
          <a:p>
            <a:pPr marL="170789" indent="-170789">
              <a:spcBef>
                <a:spcPts val="0"/>
              </a:spcBef>
              <a:buFont typeface="Arial" pitchFamily="34" charset="0"/>
              <a:buChar char="•"/>
            </a:pPr>
            <a:r>
              <a:rPr lang="en-US" sz="1400" dirty="0"/>
              <a:t>A few years ago, we might not even have mentioned power take-off, or PTO, in a discussion of idling reduction. We’re just starting to see technology that will allow the PTO equipment to be run from auxiliary power sources that are less expensive and “greener” than the vehicle’s engine. This is one of the most rapidly advancing areas in idle reduction technology.</a:t>
            </a:r>
          </a:p>
          <a:p>
            <a:pPr defTabSz="455438">
              <a:spcBef>
                <a:spcPts val="0"/>
              </a:spcBef>
              <a:buFont typeface="Arial"/>
              <a:buChar char="•"/>
              <a:defRPr/>
            </a:pPr>
            <a:endParaRPr lang="en-US" sz="1400" dirty="0"/>
          </a:p>
          <a:p>
            <a:pPr marL="170789" indent="-170789" defTabSz="455438">
              <a:spcBef>
                <a:spcPts val="0"/>
              </a:spcBef>
              <a:buFont typeface="Arial" pitchFamily="34" charset="0"/>
              <a:buChar char="•"/>
              <a:defRPr/>
            </a:pPr>
            <a:r>
              <a:rPr lang="en-US" sz="1400" dirty="0"/>
              <a:t>PTO power aside, there are issues of operator comfort in PTO vehicles. Even if PTO equipment is not running, the vehicle operator may need climate control. Technologies are available to provide cab comfort, or power for auxiliaries, without the need to run the main engine. </a:t>
            </a:r>
          </a:p>
          <a:p>
            <a:pPr>
              <a:spcBef>
                <a:spcPts val="0"/>
              </a:spcBef>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9" y="4387137"/>
            <a:ext cx="5560060" cy="4521914"/>
          </a:xfrm>
        </p:spPr>
        <p:txBody>
          <a:bodyPr>
            <a:noAutofit/>
          </a:bodyPr>
          <a:lstStyle/>
          <a:p>
            <a:pPr marL="170789" indent="-170789" defTabSz="455438">
              <a:spcBef>
                <a:spcPts val="0"/>
              </a:spcBef>
              <a:buFont typeface="Arial" pitchFamily="34" charset="0"/>
              <a:buChar char="•"/>
              <a:defRPr/>
            </a:pPr>
            <a:r>
              <a:rPr lang="en-US" sz="1400" i="1" dirty="0"/>
              <a:t>Workday idling </a:t>
            </a:r>
            <a:r>
              <a:rPr lang="en-US" sz="1400" dirty="0"/>
              <a:t>is distinct from overnight or rest-period idling. Workday idling includes delivery trucks waiting in queue at pickup or delivery destinations. Heavy-duty motor coaches or city buses may be found engaged in workday idling at pick-up and drop-off areas. For work trucks, engines may be left running to keep the cabin a comfortable temperature for operators returning to it after working, for example, on a utility pole.</a:t>
            </a:r>
          </a:p>
          <a:p>
            <a:pPr marL="170789" indent="-170789" defTabSz="455438">
              <a:spcBef>
                <a:spcPts val="0"/>
              </a:spcBef>
              <a:buFont typeface="Arial" pitchFamily="34" charset="0"/>
              <a:buChar char="•"/>
              <a:defRPr/>
            </a:pPr>
            <a:endParaRPr lang="en-US" sz="1400" dirty="0"/>
          </a:p>
          <a:p>
            <a:pPr marL="170789" lvl="2" indent="-170789" defTabSz="455438">
              <a:spcBef>
                <a:spcPts val="0"/>
              </a:spcBef>
              <a:buFont typeface="Arial" pitchFamily="34" charset="0"/>
              <a:buChar char="•"/>
              <a:defRPr/>
            </a:pPr>
            <a:r>
              <a:rPr lang="en-US" sz="1400" dirty="0"/>
              <a:t>Creeping in queue can occur in any congested area. Creep mode occurs not only at delivery and work sites, but at ports and border crossings.</a:t>
            </a:r>
          </a:p>
          <a:p>
            <a:pPr marL="170789" lvl="2" indent="-170789" defTabSz="455438">
              <a:spcBef>
                <a:spcPts val="0"/>
              </a:spcBef>
              <a:buFont typeface="Arial" pitchFamily="34" charset="0"/>
              <a:buChar char="•"/>
              <a:defRPr/>
            </a:pPr>
            <a:endParaRPr lang="en-US" sz="1400" dirty="0"/>
          </a:p>
          <a:p>
            <a:pPr marL="170789" lvl="2" indent="-170789" defTabSz="455438">
              <a:spcBef>
                <a:spcPts val="0"/>
              </a:spcBef>
              <a:buFont typeface="Arial" pitchFamily="34" charset="0"/>
              <a:buChar char="•"/>
              <a:defRPr/>
            </a:pPr>
            <a:r>
              <a:rPr lang="en-US" sz="1400" dirty="0"/>
              <a:t>“Creeping” aside, many vehicles idle when goods or passengers are being loaded or unloaded. Power may or may not be necessary during these idling episodes.</a:t>
            </a:r>
          </a:p>
          <a:p>
            <a:pPr defTabSz="455438">
              <a:spcBef>
                <a:spcPts val="0"/>
              </a:spcBef>
              <a:defRPr/>
            </a:pPr>
            <a:endParaRPr lang="en-US" sz="1400" dirty="0"/>
          </a:p>
          <a:p>
            <a:pPr marL="170789" indent="-170789" defTabSz="455438">
              <a:spcBef>
                <a:spcPts val="0"/>
              </a:spcBef>
              <a:buFont typeface="Arial" pitchFamily="34" charset="0"/>
              <a:buChar char="•"/>
              <a:defRPr/>
            </a:pPr>
            <a:r>
              <a:rPr lang="en-US" sz="1400" dirty="0">
                <a:solidFill>
                  <a:srgbClr val="000000"/>
                </a:solidFill>
              </a:rPr>
              <a:t>Argonne National Laboratory researchers state that workday idling may consume more fuel than overnight truck idling. Workday idling is a good target for reducing fuel use and emissions. </a:t>
            </a:r>
            <a:endParaRPr lang="en-US" sz="1400" b="1" dirty="0">
              <a:solidFill>
                <a:srgbClr val="000000"/>
              </a:solidFill>
            </a:endParaRPr>
          </a:p>
          <a:p>
            <a:pPr defTabSz="455438">
              <a:spcBef>
                <a:spcPts val="0"/>
              </a:spcBef>
              <a:defRPr/>
            </a:pPr>
            <a:endParaRPr lang="en-US" sz="1100" b="1" dirty="0"/>
          </a:p>
          <a:p>
            <a:pPr marL="170789" indent="-170789" defTabSz="455438">
              <a:spcBef>
                <a:spcPts val="0"/>
              </a:spcBef>
              <a:buFont typeface="Arial" pitchFamily="34" charset="0"/>
              <a:buChar char="•"/>
              <a:defRPr/>
            </a:pPr>
            <a:endParaRPr lang="en-US"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87136"/>
            <a:ext cx="6257925" cy="4156234"/>
          </a:xfrm>
        </p:spPr>
        <p:txBody>
          <a:bodyPr>
            <a:noAutofit/>
          </a:bodyPr>
          <a:lstStyle/>
          <a:p>
            <a:pPr marL="170789" indent="-170789">
              <a:spcBef>
                <a:spcPts val="0"/>
              </a:spcBef>
              <a:buFont typeface="Arial" pitchFamily="34" charset="0"/>
              <a:buChar char="•"/>
            </a:pPr>
            <a:r>
              <a:rPr lang="en-US" sz="1300" dirty="0"/>
              <a:t>Now we know </a:t>
            </a:r>
            <a:r>
              <a:rPr lang="en-US" sz="1300" i="1" dirty="0"/>
              <a:t>why</a:t>
            </a:r>
            <a:r>
              <a:rPr lang="en-US" sz="1300" dirty="0"/>
              <a:t> vehicles idle. Let’s talk about the consequences of idling. </a:t>
            </a:r>
          </a:p>
          <a:p>
            <a:pPr marL="170789" indent="-170789">
              <a:spcBef>
                <a:spcPts val="0"/>
              </a:spcBef>
              <a:buFont typeface="Arial" pitchFamily="34" charset="0"/>
              <a:buChar char="•"/>
            </a:pPr>
            <a:endParaRPr lang="en-US" sz="1300" dirty="0"/>
          </a:p>
          <a:p>
            <a:pPr marL="170789" lvl="1" indent="-170789">
              <a:spcBef>
                <a:spcPts val="0"/>
              </a:spcBef>
              <a:buFont typeface="Arial" pitchFamily="34" charset="0"/>
              <a:buChar char="•"/>
              <a:defRPr/>
            </a:pPr>
            <a:r>
              <a:rPr lang="en-US" sz="1300" dirty="0"/>
              <a:t>First, idling consumes fuel, and fuel’s expensive. The fuel consumed is 0-mpg fuel. It’s hard to get worse than that if a vehicle’s main purpose is to move people or goods from one place to another. Obviously, time spent idling is going to pull down overall fuel economy. So, there’s the </a:t>
            </a:r>
            <a:r>
              <a:rPr lang="en-US" sz="1300" i="1" dirty="0"/>
              <a:t>cost </a:t>
            </a:r>
            <a:r>
              <a:rPr lang="en-US" sz="1300" dirty="0"/>
              <a:t>of that 0-mpg fuel. </a:t>
            </a:r>
          </a:p>
          <a:p>
            <a:pPr marL="170789" lvl="1" indent="-170789">
              <a:spcBef>
                <a:spcPts val="0"/>
              </a:spcBef>
              <a:buFont typeface="Arial" pitchFamily="34" charset="0"/>
              <a:buChar char="•"/>
              <a:defRPr/>
            </a:pPr>
            <a:endParaRPr lang="en-US" sz="1300" dirty="0"/>
          </a:p>
          <a:p>
            <a:pPr marL="626228" lvl="3" indent="-170789">
              <a:spcBef>
                <a:spcPts val="0"/>
              </a:spcBef>
              <a:buFont typeface="Arial" pitchFamily="34" charset="0"/>
              <a:buChar char="•"/>
              <a:defRPr/>
            </a:pPr>
            <a:r>
              <a:rPr lang="en-US" sz="1300" dirty="0"/>
              <a:t>Fleets that have adopted idling reduction measures have been able to put a good dent in fuel consumption. For example, Coca-Cola Bottling Company of Northern New England found, in 2004, that trucks averaged a 15% idling time. It implemented a simple idle reduction strategy (a “turn it off” policy combined with automatic engine shutoff after 5 minutes of idle time). By 2010, the company fleet’s idling time fell to 5%. These savings can really add up.</a:t>
            </a:r>
            <a:r>
              <a:rPr lang="en-US" sz="1300" b="1" dirty="0"/>
              <a:t> </a:t>
            </a:r>
          </a:p>
          <a:p>
            <a:pPr marL="170789" indent="-170789">
              <a:spcBef>
                <a:spcPts val="0"/>
              </a:spcBef>
              <a:buFont typeface="Arial" pitchFamily="34" charset="0"/>
              <a:buChar char="•"/>
            </a:pPr>
            <a:endParaRPr lang="en-US" sz="1300" dirty="0"/>
          </a:p>
          <a:p>
            <a:pPr marL="170789" indent="-170789">
              <a:spcBef>
                <a:spcPts val="0"/>
              </a:spcBef>
              <a:buFont typeface="Arial" pitchFamily="34" charset="0"/>
              <a:buChar char="•"/>
            </a:pPr>
            <a:r>
              <a:rPr lang="en-US" sz="1300" dirty="0"/>
              <a:t>Even for those few who wouldn’t blink at $5.00-per-gallon fuel, there’s the issue of consuming nonrenewable resources. About one half of our country’s petroleum is imported. Most people agree that reducing reliance on imports is key to our country’s energy and economic security.</a:t>
            </a:r>
          </a:p>
          <a:p>
            <a:pPr marL="170789" indent="-170789">
              <a:spcBef>
                <a:spcPts val="0"/>
              </a:spcBef>
              <a:buFont typeface="Arial" pitchFamily="34" charset="0"/>
              <a:buChar char="•"/>
            </a:pPr>
            <a:endParaRPr lang="en-US" sz="1300" b="1" dirty="0"/>
          </a:p>
          <a:p>
            <a:pPr marL="170789" indent="-170789">
              <a:spcBef>
                <a:spcPts val="0"/>
              </a:spcBef>
              <a:buFont typeface="Arial" pitchFamily="34" charset="0"/>
              <a:buChar char="•"/>
            </a:pPr>
            <a:r>
              <a:rPr lang="en-US" sz="1300" dirty="0"/>
              <a:t>Finally, idling causes engine wear. Engines operate optimally in propulsion mode, not while idling. Engine wear means more frequent maintenance, which means additional downtime and cost. For big rigs, idling reduces time to engine overhaul and decreases resale value.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 header_Blue_64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oe_blac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4963" y="6456363"/>
            <a:ext cx="960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itle footer_Blue_646.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0"/>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190370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8990B1-31A7-41D6-83EE-7EDC6098AF0E}" type="slidenum">
              <a:rPr lang="en-US"/>
              <a:pPr>
                <a:defRPr/>
              </a:pPr>
              <a:t>‹#›</a:t>
            </a:fld>
            <a:endParaRPr lang="en-US"/>
          </a:p>
        </p:txBody>
      </p:sp>
    </p:spTree>
    <p:extLst>
      <p:ext uri="{BB962C8B-B14F-4D97-AF65-F5344CB8AC3E}">
        <p14:creationId xmlns:p14="http://schemas.microsoft.com/office/powerpoint/2010/main" val="180136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C0E128-5CA4-4D5E-A9FF-3903CBF33219}" type="slidenum">
              <a:rPr lang="en-US"/>
              <a:pPr>
                <a:defRPr/>
              </a:pPr>
              <a:t>‹#›</a:t>
            </a:fld>
            <a:endParaRPr lang="en-US"/>
          </a:p>
        </p:txBody>
      </p:sp>
    </p:spTree>
    <p:extLst>
      <p:ext uri="{BB962C8B-B14F-4D97-AF65-F5344CB8AC3E}">
        <p14:creationId xmlns:p14="http://schemas.microsoft.com/office/powerpoint/2010/main" val="408733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285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1196C-D169-4F28-94A9-04553D1EC522}" type="slidenum">
              <a:rPr lang="en-US"/>
              <a:pPr>
                <a:defRPr/>
              </a:pPr>
              <a:t>‹#›</a:t>
            </a:fld>
            <a:endParaRPr lang="en-US"/>
          </a:p>
        </p:txBody>
      </p:sp>
    </p:spTree>
    <p:extLst>
      <p:ext uri="{BB962C8B-B14F-4D97-AF65-F5344CB8AC3E}">
        <p14:creationId xmlns:p14="http://schemas.microsoft.com/office/powerpoint/2010/main" val="153368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8BC776-E8A8-4018-8A55-5257DCD42A9D}" type="slidenum">
              <a:rPr lang="en-US"/>
              <a:pPr>
                <a:defRPr/>
              </a:pPr>
              <a:t>‹#›</a:t>
            </a:fld>
            <a:endParaRPr lang="en-US" dirty="0"/>
          </a:p>
        </p:txBody>
      </p:sp>
    </p:spTree>
    <p:extLst>
      <p:ext uri="{BB962C8B-B14F-4D97-AF65-F5344CB8AC3E}">
        <p14:creationId xmlns:p14="http://schemas.microsoft.com/office/powerpoint/2010/main" val="415195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solidFill>
                  <a:srgbClr val="00206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A7B27-529D-4BC3-BABC-7330274110F8}" type="slidenum">
              <a:rPr lang="en-US"/>
              <a:pPr>
                <a:defRPr/>
              </a:pPr>
              <a:t>‹#›</a:t>
            </a:fld>
            <a:endParaRPr lang="en-US"/>
          </a:p>
        </p:txBody>
      </p:sp>
    </p:spTree>
    <p:extLst>
      <p:ext uri="{BB962C8B-B14F-4D97-AF65-F5344CB8AC3E}">
        <p14:creationId xmlns:p14="http://schemas.microsoft.com/office/powerpoint/2010/main" val="196977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1D1ADB-66C9-40FD-8D1D-BA26B7BE41B1}" type="slidenum">
              <a:rPr lang="en-US"/>
              <a:pPr>
                <a:defRPr/>
              </a:pPr>
              <a:t>‹#›</a:t>
            </a:fld>
            <a:endParaRPr lang="en-US"/>
          </a:p>
        </p:txBody>
      </p:sp>
    </p:spTree>
    <p:extLst>
      <p:ext uri="{BB962C8B-B14F-4D97-AF65-F5344CB8AC3E}">
        <p14:creationId xmlns:p14="http://schemas.microsoft.com/office/powerpoint/2010/main" val="40657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534400" y="6248400"/>
            <a:ext cx="384175" cy="365125"/>
          </a:xfrm>
          <a:ln/>
        </p:spPr>
        <p:txBody>
          <a:bodyPr/>
          <a:lstStyle>
            <a:lvl1pPr>
              <a:defRPr/>
            </a:lvl1pPr>
          </a:lstStyle>
          <a:p>
            <a:pPr>
              <a:defRPr/>
            </a:pPr>
            <a:fld id="{04AEEE80-28D6-497E-80F1-7FF1599BA422}" type="slidenum">
              <a:rPr lang="en-US"/>
              <a:pPr>
                <a:defRPr/>
              </a:pPr>
              <a:t>‹#›</a:t>
            </a:fld>
            <a:endParaRPr lang="en-US" dirty="0"/>
          </a:p>
        </p:txBody>
      </p:sp>
    </p:spTree>
    <p:extLst>
      <p:ext uri="{BB962C8B-B14F-4D97-AF65-F5344CB8AC3E}">
        <p14:creationId xmlns:p14="http://schemas.microsoft.com/office/powerpoint/2010/main" val="118139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64651E-29A0-4D12-8834-8ADDA91DDE4E}" type="slidenum">
              <a:rPr lang="en-US"/>
              <a:pPr>
                <a:defRPr/>
              </a:pPr>
              <a:t>‹#›</a:t>
            </a:fld>
            <a:endParaRPr lang="en-US"/>
          </a:p>
        </p:txBody>
      </p:sp>
    </p:spTree>
    <p:extLst>
      <p:ext uri="{BB962C8B-B14F-4D97-AF65-F5344CB8AC3E}">
        <p14:creationId xmlns:p14="http://schemas.microsoft.com/office/powerpoint/2010/main" val="369442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2C3140-13E9-4750-92EE-EFB4E983E9BB}" type="slidenum">
              <a:rPr lang="en-US"/>
              <a:pPr>
                <a:defRPr/>
              </a:pPr>
              <a:t>‹#›</a:t>
            </a:fld>
            <a:endParaRPr lang="en-US"/>
          </a:p>
        </p:txBody>
      </p:sp>
    </p:spTree>
    <p:extLst>
      <p:ext uri="{BB962C8B-B14F-4D97-AF65-F5344CB8AC3E}">
        <p14:creationId xmlns:p14="http://schemas.microsoft.com/office/powerpoint/2010/main" val="376977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6F0DC8-E0A3-4BB7-BE38-C9E2AA64AB2A}" type="slidenum">
              <a:rPr lang="en-US"/>
              <a:pPr>
                <a:defRPr/>
              </a:pPr>
              <a:t>‹#›</a:t>
            </a:fld>
            <a:endParaRPr lang="en-US"/>
          </a:p>
        </p:txBody>
      </p:sp>
    </p:spTree>
    <p:extLst>
      <p:ext uri="{BB962C8B-B14F-4D97-AF65-F5344CB8AC3E}">
        <p14:creationId xmlns:p14="http://schemas.microsoft.com/office/powerpoint/2010/main" val="412412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slide footer_blue_646.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smtClean="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900" dirty="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900" smtClean="0">
                <a:latin typeface="+mn-lt"/>
                <a:cs typeface="+mn-cs"/>
              </a:defRPr>
            </a:lvl1pPr>
          </a:lstStyle>
          <a:p>
            <a:pPr>
              <a:defRPr/>
            </a:pPr>
            <a:fld id="{DCC2AB9F-7AC1-4A29-AC1D-826BE690896C}" type="slidenum">
              <a:rPr lang="en-US"/>
              <a:pPr>
                <a:defRPr/>
              </a:pPr>
              <a:t>‹#›</a:t>
            </a:fld>
            <a:endParaRPr lang="en-US"/>
          </a:p>
        </p:txBody>
      </p:sp>
      <p:pic>
        <p:nvPicPr>
          <p:cNvPr id="1032" name="Picture 7" descr="slide header_646.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5" r:id="rId12"/>
  </p:sldLayoutIdLst>
  <p:hf hdr="0" ftr="0" dt="0"/>
  <p:txStyles>
    <p:titleStyle>
      <a:lvl1pPr algn="l" rtl="0" fontAlgn="base">
        <a:spcBef>
          <a:spcPct val="0"/>
        </a:spcBef>
        <a:spcAft>
          <a:spcPct val="0"/>
        </a:spcAft>
        <a:defRPr sz="2600" b="1" i="1">
          <a:solidFill>
            <a:schemeClr val="tx2"/>
          </a:solidFill>
          <a:latin typeface="Arial" pitchFamily="34" charset="0"/>
          <a:ea typeface="+mj-ea"/>
          <a:cs typeface="Arial" pitchFamily="34" charset="0"/>
        </a:defRPr>
      </a:lvl1pPr>
      <a:lvl2pPr algn="l" rtl="0" fontAlgn="base">
        <a:spcBef>
          <a:spcPct val="0"/>
        </a:spcBef>
        <a:spcAft>
          <a:spcPct val="0"/>
        </a:spcAft>
        <a:defRPr sz="2600" b="1">
          <a:solidFill>
            <a:schemeClr val="tx2"/>
          </a:solidFill>
          <a:latin typeface="Trebuchet MS" pitchFamily="34" charset="0"/>
        </a:defRPr>
      </a:lvl2pPr>
      <a:lvl3pPr algn="l" rtl="0" fontAlgn="base">
        <a:spcBef>
          <a:spcPct val="0"/>
        </a:spcBef>
        <a:spcAft>
          <a:spcPct val="0"/>
        </a:spcAft>
        <a:defRPr sz="2600" b="1">
          <a:solidFill>
            <a:schemeClr val="tx2"/>
          </a:solidFill>
          <a:latin typeface="Trebuchet MS" pitchFamily="34" charset="0"/>
        </a:defRPr>
      </a:lvl3pPr>
      <a:lvl4pPr algn="l" rtl="0" fontAlgn="base">
        <a:spcBef>
          <a:spcPct val="0"/>
        </a:spcBef>
        <a:spcAft>
          <a:spcPct val="0"/>
        </a:spcAft>
        <a:defRPr sz="2600" b="1">
          <a:solidFill>
            <a:schemeClr val="tx2"/>
          </a:solidFill>
          <a:latin typeface="Trebuchet MS" pitchFamily="34" charset="0"/>
        </a:defRPr>
      </a:lvl4pPr>
      <a:lvl5pPr algn="l" rtl="0" fontAlgn="base">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fontAlgn="base">
        <a:spcBef>
          <a:spcPct val="20000"/>
        </a:spcBef>
        <a:spcAft>
          <a:spcPct val="0"/>
        </a:spcAft>
        <a:buClr>
          <a:srgbClr val="1F497D"/>
        </a:buClr>
        <a:buFont typeface="Wingdings" pitchFamily="2" charset="2"/>
        <a:buChar char="q"/>
        <a:defRPr>
          <a:solidFill>
            <a:schemeClr val="bg2">
              <a:lumMod val="10000"/>
            </a:schemeClr>
          </a:solidFill>
          <a:latin typeface="Arial" pitchFamily="34" charset="0"/>
          <a:ea typeface="+mn-ea"/>
          <a:cs typeface="Arial" pitchFamily="34" charset="0"/>
        </a:defRPr>
      </a:lvl1pPr>
      <a:lvl2pPr marL="631825" indent="-290513" algn="l" rtl="0" fontAlgn="base">
        <a:spcBef>
          <a:spcPct val="20000"/>
        </a:spcBef>
        <a:spcAft>
          <a:spcPct val="0"/>
        </a:spcAft>
        <a:buClr>
          <a:srgbClr val="1F497D"/>
        </a:buClr>
        <a:buFont typeface="Wingdings" pitchFamily="2" charset="2"/>
        <a:buChar char="Ø"/>
        <a:defRPr sz="1600">
          <a:solidFill>
            <a:schemeClr val="bg2">
              <a:lumMod val="10000"/>
            </a:schemeClr>
          </a:solidFill>
          <a:latin typeface="Arial" pitchFamily="34" charset="0"/>
          <a:cs typeface="Arial" pitchFamily="34" charset="0"/>
        </a:defRPr>
      </a:lvl2pPr>
      <a:lvl3pPr marL="855663" indent="-223838" algn="l" rtl="0" fontAlgn="base">
        <a:spcBef>
          <a:spcPct val="20000"/>
        </a:spcBef>
        <a:spcAft>
          <a:spcPct val="0"/>
        </a:spcAft>
        <a:buClr>
          <a:srgbClr val="1F497D"/>
        </a:buClr>
        <a:buChar char="•"/>
        <a:defRPr sz="1400">
          <a:solidFill>
            <a:schemeClr val="bg2">
              <a:lumMod val="10000"/>
            </a:schemeClr>
          </a:solidFill>
          <a:latin typeface="Arial" pitchFamily="34" charset="0"/>
          <a:cs typeface="Arial" pitchFamily="34" charset="0"/>
        </a:defRPr>
      </a:lvl3pPr>
      <a:lvl4pPr marL="1600200" indent="-228600" algn="l" rtl="0" fontAlgn="base">
        <a:spcBef>
          <a:spcPct val="20000"/>
        </a:spcBef>
        <a:spcAft>
          <a:spcPct val="0"/>
        </a:spcAft>
        <a:buClr>
          <a:srgbClr val="1F497D"/>
        </a:buClr>
        <a:buChar char="–"/>
        <a:defRPr sz="1400">
          <a:solidFill>
            <a:schemeClr val="bg2">
              <a:lumMod val="10000"/>
            </a:schemeClr>
          </a:solidFill>
          <a:latin typeface="Arial" pitchFamily="34" charset="0"/>
          <a:cs typeface="Arial" pitchFamily="34" charset="0"/>
        </a:defRPr>
      </a:lvl4pPr>
      <a:lvl5pPr marL="2057400" indent="-228600" algn="l" rtl="0" fontAlgn="base">
        <a:spcBef>
          <a:spcPct val="20000"/>
        </a:spcBef>
        <a:spcAft>
          <a:spcPct val="0"/>
        </a:spcAft>
        <a:buClr>
          <a:srgbClr val="1F497D"/>
        </a:buClr>
        <a:buFont typeface="Arial" charset="0"/>
        <a:buChar char="»"/>
        <a:defRPr sz="1400">
          <a:solidFill>
            <a:schemeClr val="bg2">
              <a:lumMod val="10000"/>
            </a:schemeClr>
          </a:solidFill>
          <a:latin typeface="Arial" pitchFamily="34" charset="0"/>
          <a:cs typeface="Arial" pitchFamily="34" charset="0"/>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hyperlink" Target="http://www.afdc.energy.gov/afdc/progs/tse_listings.ph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ere.energy.gov/vehiclesandfuels/resources/fcvt_national_idling.html"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8" Type="http://schemas.openxmlformats.org/officeDocument/2006/relationships/hyperlink" Target="http://www.afdc.energy.gov/afdc/pdfs/idling_is_not_the_way.pdf" TargetMode="External"/><Relationship Id="rId3" Type="http://schemas.openxmlformats.org/officeDocument/2006/relationships/hyperlink" Target="http://www.transportation.anl.gov/engines/idling.html" TargetMode="External"/><Relationship Id="rId7" Type="http://schemas.openxmlformats.org/officeDocument/2006/relationships/hyperlink" Target="http://atri-online.org/2012/07/20/idling-regulations-compendium/"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www.epa.gov/smartway/technology/index.htm" TargetMode="External"/><Relationship Id="rId5" Type="http://schemas.openxmlformats.org/officeDocument/2006/relationships/hyperlink" Target="http://www.eere.energy.gov/vehiclesandfuels/resources/fcvt_national_idling.html" TargetMode="External"/><Relationship Id="rId4" Type="http://schemas.openxmlformats.org/officeDocument/2006/relationships/hyperlink" Target="http://www.afdc.energy.gov/conserve/idle_reduction_basic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ubTitle" idx="1"/>
          </p:nvPr>
        </p:nvSpPr>
        <p:spPr>
          <a:xfrm>
            <a:off x="647700" y="4267200"/>
            <a:ext cx="7924800" cy="923925"/>
          </a:xfrm>
        </p:spPr>
        <p:txBody>
          <a:bodyPr/>
          <a:lstStyle/>
          <a:p>
            <a:pPr algn="ctr" defTabSz="912813">
              <a:lnSpc>
                <a:spcPts val="2100"/>
              </a:lnSpc>
              <a:spcBef>
                <a:spcPct val="0"/>
              </a:spcBef>
            </a:pPr>
            <a:r>
              <a:rPr lang="en-US" sz="2000" b="1" dirty="0" smtClean="0">
                <a:solidFill>
                  <a:schemeClr val="bg2">
                    <a:lumMod val="50000"/>
                  </a:schemeClr>
                </a:solidFill>
              </a:rPr>
              <a:t>October 2-3, </a:t>
            </a:r>
            <a:r>
              <a:rPr lang="en-US" sz="2000" b="1" dirty="0" smtClean="0">
                <a:solidFill>
                  <a:schemeClr val="bg2">
                    <a:lumMod val="50000"/>
                  </a:schemeClr>
                </a:solidFill>
              </a:rPr>
              <a:t>2012</a:t>
            </a:r>
          </a:p>
          <a:p>
            <a:pPr algn="ctr" defTabSz="912813">
              <a:lnSpc>
                <a:spcPts val="2100"/>
              </a:lnSpc>
              <a:spcBef>
                <a:spcPct val="0"/>
              </a:spcBef>
            </a:pPr>
            <a:endParaRPr lang="en-US" sz="2000" b="1" dirty="0" smtClean="0">
              <a:solidFill>
                <a:schemeClr val="bg2">
                  <a:lumMod val="50000"/>
                </a:schemeClr>
              </a:solidFill>
            </a:endParaRPr>
          </a:p>
          <a:p>
            <a:pPr algn="ctr" defTabSz="912813">
              <a:lnSpc>
                <a:spcPts val="2100"/>
              </a:lnSpc>
              <a:spcBef>
                <a:spcPct val="0"/>
              </a:spcBef>
            </a:pPr>
            <a:r>
              <a:rPr lang="en-US" sz="2000" b="1" dirty="0" smtClean="0">
                <a:solidFill>
                  <a:schemeClr val="bg2">
                    <a:lumMod val="50000"/>
                  </a:schemeClr>
                </a:solidFill>
              </a:rPr>
              <a:t>Linda </a:t>
            </a:r>
            <a:r>
              <a:rPr lang="en-US" sz="2000" b="1" dirty="0" smtClean="0">
                <a:solidFill>
                  <a:schemeClr val="bg2">
                    <a:lumMod val="50000"/>
                  </a:schemeClr>
                </a:solidFill>
              </a:rPr>
              <a:t>Gaines</a:t>
            </a:r>
            <a:endParaRPr lang="en-US" sz="2000" b="1" dirty="0" smtClean="0">
              <a:solidFill>
                <a:schemeClr val="bg2">
                  <a:lumMod val="50000"/>
                </a:schemeClr>
              </a:solidFill>
            </a:endParaRPr>
          </a:p>
          <a:p>
            <a:pPr algn="ctr" defTabSz="912813">
              <a:lnSpc>
                <a:spcPts val="2100"/>
              </a:lnSpc>
              <a:spcBef>
                <a:spcPct val="0"/>
              </a:spcBef>
            </a:pPr>
            <a:r>
              <a:rPr lang="en-US" sz="2000" i="1" dirty="0" smtClean="0">
                <a:solidFill>
                  <a:schemeClr val="bg2">
                    <a:lumMod val="50000"/>
                  </a:schemeClr>
                </a:solidFill>
              </a:rPr>
              <a:t>Center for Transportation Research</a:t>
            </a:r>
          </a:p>
          <a:p>
            <a:pPr algn="ctr" defTabSz="912813">
              <a:lnSpc>
                <a:spcPts val="2100"/>
              </a:lnSpc>
              <a:spcBef>
                <a:spcPct val="0"/>
              </a:spcBef>
            </a:pPr>
            <a:r>
              <a:rPr lang="en-US" sz="2000" i="1" dirty="0" smtClean="0">
                <a:solidFill>
                  <a:schemeClr val="bg2">
                    <a:lumMod val="50000"/>
                  </a:schemeClr>
                </a:solidFill>
              </a:rPr>
              <a:t>Argonne National Laboratory</a:t>
            </a:r>
          </a:p>
          <a:p>
            <a:pPr algn="ctr" defTabSz="912813">
              <a:lnSpc>
                <a:spcPts val="2100"/>
              </a:lnSpc>
              <a:spcBef>
                <a:spcPct val="0"/>
              </a:spcBef>
            </a:pPr>
            <a:endParaRPr lang="en-US" sz="2000" i="1" dirty="0" smtClean="0"/>
          </a:p>
        </p:txBody>
      </p:sp>
      <p:sp>
        <p:nvSpPr>
          <p:cNvPr id="2" name="Rectangle 1"/>
          <p:cNvSpPr/>
          <p:nvPr/>
        </p:nvSpPr>
        <p:spPr>
          <a:xfrm>
            <a:off x="304800" y="1752600"/>
            <a:ext cx="8610600" cy="1779974"/>
          </a:xfrm>
          <a:prstGeom prst="rect">
            <a:avLst/>
          </a:prstGeom>
        </p:spPr>
        <p:txBody>
          <a:bodyPr wrap="square">
            <a:spAutoFit/>
          </a:bodyPr>
          <a:lstStyle/>
          <a:p>
            <a:pPr algn="ctr" eaLnBrk="1" hangingPunct="1">
              <a:lnSpc>
                <a:spcPts val="2600"/>
              </a:lnSpc>
              <a:spcBef>
                <a:spcPts val="0"/>
              </a:spcBef>
            </a:pPr>
            <a:r>
              <a:rPr lang="en-US" sz="3200" b="1" dirty="0">
                <a:latin typeface="+mn-lt"/>
              </a:rPr>
              <a:t>Idling Reduction </a:t>
            </a:r>
            <a:r>
              <a:rPr lang="en-US" sz="3200" b="1" dirty="0" smtClean="0">
                <a:latin typeface="+mn-lt"/>
              </a:rPr>
              <a:t>for </a:t>
            </a:r>
            <a:r>
              <a:rPr lang="en-US" sz="3200" b="1" dirty="0">
                <a:latin typeface="+mn-lt"/>
              </a:rPr>
              <a:t>Medium-Duty Fleets</a:t>
            </a:r>
          </a:p>
          <a:p>
            <a:pPr algn="ctr"/>
            <a:endParaRPr lang="en-US" sz="3200" b="1" dirty="0" smtClean="0">
              <a:solidFill>
                <a:srgbClr val="000818"/>
              </a:solidFill>
            </a:endParaRPr>
          </a:p>
          <a:p>
            <a:pPr algn="ctr"/>
            <a:r>
              <a:rPr lang="en-US" sz="2800" b="1" dirty="0" smtClean="0">
                <a:solidFill>
                  <a:schemeClr val="bg2">
                    <a:lumMod val="50000"/>
                  </a:schemeClr>
                </a:solidFill>
              </a:rPr>
              <a:t>Green Fleets Conference</a:t>
            </a:r>
          </a:p>
          <a:p>
            <a:pPr algn="ctr"/>
            <a:r>
              <a:rPr lang="en-US" sz="2800" b="1" dirty="0" smtClean="0">
                <a:solidFill>
                  <a:schemeClr val="bg2">
                    <a:lumMod val="50000"/>
                  </a:schemeClr>
                </a:solidFill>
              </a:rPr>
              <a:t>Schaumberg, IL</a:t>
            </a:r>
            <a:endParaRPr lang="en-US" sz="2800" b="1" dirty="0">
              <a:solidFill>
                <a:schemeClr val="bg2">
                  <a:lumMod val="50000"/>
                </a:schemeClr>
              </a:solidFill>
            </a:endParaRPr>
          </a:p>
        </p:txBody>
      </p:sp>
      <p:pic>
        <p:nvPicPr>
          <p:cNvPr id="4" name="Picture 2" descr="http://www1.eere.energy.gov/cleancities/toolbox/images/cclogo_for_pp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05600" y="5943600"/>
            <a:ext cx="1177052" cy="77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2311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8056" y="1375692"/>
            <a:ext cx="4167550" cy="4562027"/>
          </a:xfrm>
        </p:spPr>
        <p:txBody>
          <a:bodyPr/>
          <a:lstStyle/>
          <a:p>
            <a:pPr marL="285750" indent="-285750">
              <a:buFont typeface="Arial" pitchFamily="34" charset="0"/>
              <a:buChar char="•"/>
            </a:pPr>
            <a:r>
              <a:rPr lang="en-US" sz="2400" b="1" dirty="0" smtClean="0">
                <a:solidFill>
                  <a:schemeClr val="tx1">
                    <a:lumMod val="75000"/>
                  </a:schemeClr>
                </a:solidFill>
              </a:rPr>
              <a:t>Air pollution</a:t>
            </a:r>
          </a:p>
          <a:p>
            <a:pPr marL="800100" lvl="1" indent="-342900">
              <a:buFont typeface="Arial" pitchFamily="34" charset="0"/>
              <a:buChar char="─"/>
            </a:pPr>
            <a:r>
              <a:rPr lang="en-US" sz="2000" dirty="0" smtClean="0">
                <a:solidFill>
                  <a:schemeClr val="tx1">
                    <a:lumMod val="75000"/>
                  </a:schemeClr>
                </a:solidFill>
              </a:rPr>
              <a:t>Harmful emissions, including greenhouse gases and those that cause smog </a:t>
            </a:r>
          </a:p>
          <a:p>
            <a:pPr marL="800100" lvl="1" indent="-342900">
              <a:buFont typeface="Arial" pitchFamily="34" charset="0"/>
              <a:buChar char="─"/>
            </a:pPr>
            <a:r>
              <a:rPr lang="en-US" sz="2000" dirty="0" smtClean="0">
                <a:solidFill>
                  <a:schemeClr val="tx1">
                    <a:lumMod val="75000"/>
                  </a:schemeClr>
                </a:solidFill>
              </a:rPr>
              <a:t>Potentially costly regulatory consequences</a:t>
            </a:r>
          </a:p>
          <a:p>
            <a:pPr marL="285750" indent="-285750">
              <a:buFont typeface="Arial" pitchFamily="34" charset="0"/>
              <a:buChar char="•"/>
            </a:pPr>
            <a:endParaRPr lang="en-US" sz="1800" b="1" dirty="0" smtClean="0">
              <a:solidFill>
                <a:schemeClr val="tx1">
                  <a:lumMod val="75000"/>
                </a:schemeClr>
              </a:solidFill>
            </a:endParaRPr>
          </a:p>
          <a:p>
            <a:pPr marL="285750" lvl="1" indent="-285750">
              <a:buFont typeface="Arial" pitchFamily="34" charset="0"/>
              <a:buChar char="•"/>
            </a:pPr>
            <a:r>
              <a:rPr lang="en-US" sz="2400" b="1" dirty="0" smtClean="0">
                <a:solidFill>
                  <a:schemeClr val="tx1">
                    <a:lumMod val="75000"/>
                  </a:schemeClr>
                </a:solidFill>
              </a:rPr>
              <a:t>Noise</a:t>
            </a:r>
          </a:p>
          <a:p>
            <a:pPr marL="285750" indent="-285750">
              <a:buFont typeface="Arial" pitchFamily="34" charset="0"/>
              <a:buChar char="•"/>
            </a:pPr>
            <a:endParaRPr lang="en-US" sz="2400" b="1" dirty="0" smtClean="0">
              <a:solidFill>
                <a:schemeClr val="tx1">
                  <a:lumMod val="75000"/>
                </a:schemeClr>
              </a:solidFill>
            </a:endParaRPr>
          </a:p>
          <a:p>
            <a:pPr marL="285750" lvl="1" indent="-285750">
              <a:buFont typeface="Arial" pitchFamily="34" charset="0"/>
              <a:buChar char="•"/>
            </a:pPr>
            <a:r>
              <a:rPr lang="en-US" sz="2400" b="1" dirty="0" smtClean="0">
                <a:solidFill>
                  <a:schemeClr val="tx1">
                    <a:lumMod val="75000"/>
                  </a:schemeClr>
                </a:solidFill>
              </a:rPr>
              <a:t>Idling is </a:t>
            </a:r>
            <a:r>
              <a:rPr lang="en-US" sz="2400" b="1" i="1" dirty="0" smtClean="0">
                <a:solidFill>
                  <a:schemeClr val="tx1">
                    <a:lumMod val="75000"/>
                  </a:schemeClr>
                </a:solidFill>
              </a:rPr>
              <a:t>illegal </a:t>
            </a:r>
            <a:r>
              <a:rPr lang="en-US" sz="2400" b="1" dirty="0" smtClean="0">
                <a:solidFill>
                  <a:schemeClr val="tx1">
                    <a:lumMod val="75000"/>
                  </a:schemeClr>
                </a:solidFill>
              </a:rPr>
              <a:t>in some states and municipalities</a:t>
            </a:r>
          </a:p>
          <a:p>
            <a:pPr>
              <a:buFont typeface="Arial"/>
              <a:buChar char="•"/>
            </a:pPr>
            <a:endParaRPr lang="en-US" sz="1800" b="1" dirty="0"/>
          </a:p>
        </p:txBody>
      </p:sp>
      <p:sp>
        <p:nvSpPr>
          <p:cNvPr id="4" name="Title 3"/>
          <p:cNvSpPr>
            <a:spLocks noGrp="1"/>
          </p:cNvSpPr>
          <p:nvPr>
            <p:ph type="title"/>
          </p:nvPr>
        </p:nvSpPr>
        <p:spPr>
          <a:xfrm>
            <a:off x="177800" y="228600"/>
            <a:ext cx="7670800" cy="901700"/>
          </a:xfrm>
        </p:spPr>
        <p:txBody>
          <a:bodyPr/>
          <a:lstStyle/>
          <a:p>
            <a:r>
              <a:rPr lang="en-US" dirty="0" smtClean="0"/>
              <a:t>Basics: What’s Wrong with Idling? </a:t>
            </a:r>
            <a:r>
              <a:rPr lang="en-US" i="1" dirty="0" smtClean="0"/>
              <a:t>cont.</a:t>
            </a:r>
            <a:endParaRPr lang="en-US" i="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752600"/>
            <a:ext cx="4579794" cy="3875211"/>
          </a:xfrm>
          <a:prstGeom prst="rect">
            <a:avLst/>
          </a:prstGeom>
        </p:spPr>
      </p:pic>
      <p:sp>
        <p:nvSpPr>
          <p:cNvPr id="2" name="Slide Number Placeholder 1"/>
          <p:cNvSpPr>
            <a:spLocks noGrp="1"/>
          </p:cNvSpPr>
          <p:nvPr>
            <p:ph type="sldNum" sz="quarter" idx="12"/>
          </p:nvPr>
        </p:nvSpPr>
        <p:spPr/>
        <p:txBody>
          <a:bodyPr/>
          <a:lstStyle/>
          <a:p>
            <a:pPr>
              <a:defRPr/>
            </a:pPr>
            <a:fld id="{5F2C3140-13E9-4750-92EE-EFB4E983E9BB}" type="slidenum">
              <a:rPr lang="en-US" smtClean="0"/>
              <a:pPr>
                <a:defRPr/>
              </a:pPr>
              <a:t>10</a:t>
            </a:fld>
            <a:endParaRPr lang="en-US"/>
          </a:p>
        </p:txBody>
      </p:sp>
    </p:spTree>
    <p:extLst>
      <p:ext uri="{BB962C8B-B14F-4D97-AF65-F5344CB8AC3E}">
        <p14:creationId xmlns:p14="http://schemas.microsoft.com/office/powerpoint/2010/main" val="1697569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28600" y="241300"/>
            <a:ext cx="6629400" cy="901700"/>
          </a:xfrm>
        </p:spPr>
        <p:txBody>
          <a:bodyPr/>
          <a:lstStyle/>
          <a:p>
            <a:r>
              <a:rPr lang="en-US" dirty="0" smtClean="0"/>
              <a:t>Basics: Idling May Be Against the Law</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175" y="1204130"/>
            <a:ext cx="6515100" cy="4891735"/>
          </a:xfrm>
          <a:prstGeom prst="rect">
            <a:avLst/>
          </a:prstGeom>
        </p:spPr>
      </p:pic>
      <p:sp>
        <p:nvSpPr>
          <p:cNvPr id="2" name="Slide Number Placeholder 1"/>
          <p:cNvSpPr>
            <a:spLocks noGrp="1"/>
          </p:cNvSpPr>
          <p:nvPr>
            <p:ph type="sldNum" sz="quarter" idx="12"/>
          </p:nvPr>
        </p:nvSpPr>
        <p:spPr/>
        <p:txBody>
          <a:bodyPr/>
          <a:lstStyle/>
          <a:p>
            <a:pPr>
              <a:defRPr/>
            </a:pPr>
            <a:fld id="{1F91196C-D169-4F28-94A9-04553D1EC522}" type="slidenum">
              <a:rPr lang="en-US" smtClean="0"/>
              <a:pPr>
                <a:defRPr/>
              </a:pPr>
              <a:t>11</a:t>
            </a:fld>
            <a:endParaRPr lang="en-US"/>
          </a:p>
        </p:txBody>
      </p:sp>
    </p:spTree>
    <p:extLst>
      <p:ext uri="{BB962C8B-B14F-4D97-AF65-F5344CB8AC3E}">
        <p14:creationId xmlns:p14="http://schemas.microsoft.com/office/powerpoint/2010/main" val="3966425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Idling can be reduced in several ways</a:t>
            </a:r>
            <a:endParaRPr lang="en-US" dirty="0"/>
          </a:p>
        </p:txBody>
      </p:sp>
      <p:sp>
        <p:nvSpPr>
          <p:cNvPr id="3" name="Content Placeholder 2"/>
          <p:cNvSpPr>
            <a:spLocks noGrp="1"/>
          </p:cNvSpPr>
          <p:nvPr>
            <p:ph idx="1"/>
          </p:nvPr>
        </p:nvSpPr>
        <p:spPr>
          <a:xfrm>
            <a:off x="304800" y="990600"/>
            <a:ext cx="8229600" cy="4525963"/>
          </a:xfrm>
        </p:spPr>
        <p:txBody>
          <a:bodyPr/>
          <a:lstStyle/>
          <a:p>
            <a:pPr>
              <a:buFont typeface="Arial" pitchFamily="34" charset="0"/>
              <a:buChar char="•"/>
            </a:pPr>
            <a:r>
              <a:rPr lang="en-US" sz="2200" dirty="0" smtClean="0">
                <a:solidFill>
                  <a:schemeClr val="tx1">
                    <a:lumMod val="75000"/>
                  </a:schemeClr>
                </a:solidFill>
              </a:rPr>
              <a:t>Simply turn the engine off!</a:t>
            </a:r>
          </a:p>
          <a:p>
            <a:pPr>
              <a:buFont typeface="Arial" pitchFamily="34" charset="0"/>
              <a:buChar char="•"/>
            </a:pPr>
            <a:r>
              <a:rPr lang="en-US" sz="2200" dirty="0" smtClean="0">
                <a:solidFill>
                  <a:schemeClr val="tx1">
                    <a:lumMod val="75000"/>
                  </a:schemeClr>
                </a:solidFill>
              </a:rPr>
              <a:t>Reduce the need for power</a:t>
            </a:r>
          </a:p>
          <a:p>
            <a:pPr lvl="1">
              <a:buFont typeface="Arial" pitchFamily="34" charset="0"/>
              <a:buChar char="─"/>
            </a:pPr>
            <a:r>
              <a:rPr lang="en-US" sz="2000" dirty="0" smtClean="0">
                <a:solidFill>
                  <a:schemeClr val="tx1">
                    <a:lumMod val="75000"/>
                  </a:schemeClr>
                </a:solidFill>
              </a:rPr>
              <a:t>Reduce </a:t>
            </a:r>
            <a:r>
              <a:rPr lang="en-US" sz="2000" dirty="0">
                <a:solidFill>
                  <a:schemeClr val="tx1">
                    <a:lumMod val="75000"/>
                  </a:schemeClr>
                </a:solidFill>
              </a:rPr>
              <a:t>heat transfer with insulation</a:t>
            </a:r>
          </a:p>
          <a:p>
            <a:pPr lvl="1">
              <a:buFont typeface="Arial" pitchFamily="34" charset="0"/>
              <a:buChar char="─"/>
            </a:pPr>
            <a:r>
              <a:rPr lang="en-US" sz="2000" dirty="0">
                <a:solidFill>
                  <a:schemeClr val="tx1">
                    <a:lumMod val="75000"/>
                  </a:schemeClr>
                </a:solidFill>
              </a:rPr>
              <a:t>Reduce solar load with shades or glazing</a:t>
            </a:r>
          </a:p>
          <a:p>
            <a:pPr lvl="1">
              <a:buFont typeface="Arial" pitchFamily="34" charset="0"/>
              <a:buChar char="─"/>
            </a:pPr>
            <a:r>
              <a:rPr lang="en-US" sz="2000" dirty="0">
                <a:solidFill>
                  <a:schemeClr val="tx1">
                    <a:lumMod val="75000"/>
                  </a:schemeClr>
                </a:solidFill>
              </a:rPr>
              <a:t>Recover waste heat from coolant</a:t>
            </a:r>
          </a:p>
          <a:p>
            <a:pPr lvl="1">
              <a:buFont typeface="Arial" pitchFamily="34" charset="0"/>
              <a:buChar char="─"/>
            </a:pPr>
            <a:r>
              <a:rPr lang="en-US" sz="2000" dirty="0">
                <a:solidFill>
                  <a:schemeClr val="tx1">
                    <a:lumMod val="75000"/>
                  </a:schemeClr>
                </a:solidFill>
              </a:rPr>
              <a:t>Reduce peak with load management</a:t>
            </a:r>
          </a:p>
          <a:p>
            <a:pPr lvl="1">
              <a:buFont typeface="Arial" pitchFamily="34" charset="0"/>
              <a:buChar char="─"/>
            </a:pPr>
            <a:r>
              <a:rPr lang="en-US" sz="2000" dirty="0">
                <a:solidFill>
                  <a:schemeClr val="tx1">
                    <a:lumMod val="75000"/>
                  </a:schemeClr>
                </a:solidFill>
              </a:rPr>
              <a:t>Can be retrofit or OEM </a:t>
            </a:r>
            <a:r>
              <a:rPr lang="en-US" sz="2000" dirty="0" smtClean="0">
                <a:solidFill>
                  <a:schemeClr val="tx1">
                    <a:lumMod val="75000"/>
                  </a:schemeClr>
                </a:solidFill>
              </a:rPr>
              <a:t>option</a:t>
            </a:r>
          </a:p>
          <a:p>
            <a:pPr>
              <a:buFont typeface="Arial" pitchFamily="34" charset="0"/>
              <a:buChar char="•"/>
            </a:pPr>
            <a:r>
              <a:rPr lang="en-US" sz="2200" dirty="0" smtClean="0">
                <a:solidFill>
                  <a:schemeClr val="tx1">
                    <a:lumMod val="75000"/>
                  </a:schemeClr>
                </a:solidFill>
              </a:rPr>
              <a:t>Install idling-reduction technology</a:t>
            </a:r>
          </a:p>
          <a:p>
            <a:pPr>
              <a:buFont typeface="Arial" pitchFamily="34" charset="0"/>
              <a:buChar char="•"/>
            </a:pPr>
            <a:r>
              <a:rPr lang="en-US" sz="2200" dirty="0" smtClean="0">
                <a:solidFill>
                  <a:schemeClr val="tx1">
                    <a:lumMod val="75000"/>
                  </a:schemeClr>
                </a:solidFill>
              </a:rPr>
              <a:t>Get a hybrid vehicle</a:t>
            </a:r>
            <a:endParaRPr lang="en-US" sz="2200" dirty="0">
              <a:solidFill>
                <a:schemeClr val="tx1">
                  <a:lumMod val="75000"/>
                </a:schemeClr>
              </a:solidFill>
            </a:endParaRPr>
          </a:p>
          <a:p>
            <a:pPr>
              <a:buFont typeface="Arial" pitchFamily="34" charset="0"/>
              <a:buChar char="•"/>
            </a:pPr>
            <a:endParaRPr lang="en-US" sz="2200" dirty="0" smtClean="0"/>
          </a:p>
        </p:txBody>
      </p:sp>
      <p:sp>
        <p:nvSpPr>
          <p:cNvPr id="4" name="Slide Number Placeholder 3"/>
          <p:cNvSpPr>
            <a:spLocks noGrp="1"/>
          </p:cNvSpPr>
          <p:nvPr>
            <p:ph type="sldNum" sz="quarter" idx="12"/>
          </p:nvPr>
        </p:nvSpPr>
        <p:spPr/>
        <p:txBody>
          <a:bodyPr/>
          <a:lstStyle/>
          <a:p>
            <a:pPr>
              <a:defRPr/>
            </a:pPr>
            <a:fld id="{1F91196C-D169-4F28-94A9-04553D1EC522}" type="slidenum">
              <a:rPr lang="en-US" smtClean="0"/>
              <a:pPr>
                <a:defRPr/>
              </a:pPr>
              <a:t>12</a:t>
            </a:fld>
            <a:endParaRPr lang="en-US"/>
          </a:p>
        </p:txBody>
      </p:sp>
      <p:pic>
        <p:nvPicPr>
          <p:cNvPr id="5" name="Picture 4" descr="Iowa Robert's truck shades cropp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97490" y="3429000"/>
            <a:ext cx="4012225" cy="285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722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xfrm>
            <a:off x="0" y="6019800"/>
            <a:ext cx="357188" cy="34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Arial Unicode MS" pitchFamily="34" charset="-128"/>
                <a:cs typeface="Arial Unicode MS" pitchFamily="34" charset="-128"/>
              </a:defRPr>
            </a:lvl1pPr>
            <a:lvl2pPr marL="742950" indent="-285750" eaLnBrk="0" hangingPunct="0">
              <a:defRPr sz="2800">
                <a:solidFill>
                  <a:schemeClr val="tx1"/>
                </a:solidFill>
                <a:latin typeface="Arial" charset="0"/>
                <a:ea typeface="Arial Unicode MS" pitchFamily="34" charset="-128"/>
                <a:cs typeface="Arial Unicode MS" pitchFamily="34" charset="-128"/>
              </a:defRPr>
            </a:lvl2pPr>
            <a:lvl3pPr marL="1143000" indent="-228600" eaLnBrk="0" hangingPunct="0">
              <a:defRPr sz="2800">
                <a:solidFill>
                  <a:schemeClr val="tx1"/>
                </a:solidFill>
                <a:latin typeface="Arial" charset="0"/>
                <a:ea typeface="Arial Unicode MS" pitchFamily="34" charset="-128"/>
                <a:cs typeface="Arial Unicode MS" pitchFamily="34" charset="-128"/>
              </a:defRPr>
            </a:lvl3pPr>
            <a:lvl4pPr marL="1600200" indent="-228600" eaLnBrk="0" hangingPunct="0">
              <a:defRPr sz="2800">
                <a:solidFill>
                  <a:schemeClr val="tx1"/>
                </a:solidFill>
                <a:latin typeface="Arial" charset="0"/>
                <a:ea typeface="Arial Unicode MS" pitchFamily="34" charset="-128"/>
                <a:cs typeface="Arial Unicode MS" pitchFamily="34" charset="-128"/>
              </a:defRPr>
            </a:lvl4pPr>
            <a:lvl5pPr marL="2057400" indent="-228600" eaLnBrk="0" hangingPunct="0">
              <a:defRPr sz="2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8FCF5606-1D8C-4EF1-9E07-7D1CC8057C00}" type="slidenum">
              <a:rPr lang="en-US" sz="1400" smtClean="0">
                <a:solidFill>
                  <a:schemeClr val="bg1"/>
                </a:solidFill>
              </a:rPr>
              <a:pPr/>
              <a:t>13</a:t>
            </a:fld>
            <a:endParaRPr lang="en-US" sz="1400" smtClean="0">
              <a:solidFill>
                <a:schemeClr val="bg1"/>
              </a:solidFill>
            </a:endParaRPr>
          </a:p>
        </p:txBody>
      </p:sp>
      <p:sp>
        <p:nvSpPr>
          <p:cNvPr id="18435" name="Rectangle 2"/>
          <p:cNvSpPr>
            <a:spLocks noGrp="1" noChangeArrowheads="1"/>
          </p:cNvSpPr>
          <p:nvPr>
            <p:ph type="title"/>
          </p:nvPr>
        </p:nvSpPr>
        <p:spPr>
          <a:xfrm>
            <a:off x="339725" y="330200"/>
            <a:ext cx="7954963" cy="433388"/>
          </a:xfrm>
        </p:spPr>
        <p:txBody>
          <a:bodyPr/>
          <a:lstStyle/>
          <a:p>
            <a:r>
              <a:rPr lang="en-US" dirty="0" smtClean="0"/>
              <a:t>Engine controls are inexpensive</a:t>
            </a:r>
          </a:p>
        </p:txBody>
      </p:sp>
      <p:sp>
        <p:nvSpPr>
          <p:cNvPr id="18436" name="Rectangle 3"/>
          <p:cNvSpPr>
            <a:spLocks noGrp="1" noChangeArrowheads="1"/>
          </p:cNvSpPr>
          <p:nvPr>
            <p:ph type="body" idx="1"/>
          </p:nvPr>
        </p:nvSpPr>
        <p:spPr>
          <a:xfrm>
            <a:off x="457200" y="1066800"/>
            <a:ext cx="8593137" cy="3875088"/>
          </a:xfrm>
        </p:spPr>
        <p:txBody>
          <a:bodyPr/>
          <a:lstStyle/>
          <a:p>
            <a:pPr>
              <a:spcBef>
                <a:spcPts val="1200"/>
              </a:spcBef>
              <a:buFont typeface="Arial" pitchFamily="34" charset="0"/>
              <a:buChar char="•"/>
            </a:pPr>
            <a:r>
              <a:rPr lang="en-US" sz="2400" dirty="0" smtClean="0">
                <a:solidFill>
                  <a:schemeClr val="tx1">
                    <a:lumMod val="75000"/>
                  </a:schemeClr>
                </a:solidFill>
              </a:rPr>
              <a:t>Timer shuts engine off after set time</a:t>
            </a:r>
          </a:p>
          <a:p>
            <a:pPr>
              <a:spcBef>
                <a:spcPts val="1200"/>
              </a:spcBef>
              <a:buFont typeface="Arial" pitchFamily="34" charset="0"/>
              <a:buChar char="•"/>
            </a:pPr>
            <a:r>
              <a:rPr lang="en-US" sz="2400" dirty="0" smtClean="0">
                <a:solidFill>
                  <a:schemeClr val="tx1">
                    <a:lumMod val="75000"/>
                  </a:schemeClr>
                </a:solidFill>
              </a:rPr>
              <a:t>Automatic </a:t>
            </a:r>
            <a:r>
              <a:rPr lang="en-US" sz="2400" dirty="0" smtClean="0">
                <a:solidFill>
                  <a:schemeClr val="tx1">
                    <a:lumMod val="75000"/>
                  </a:schemeClr>
                </a:solidFill>
              </a:rPr>
              <a:t>start-stop senses </a:t>
            </a:r>
            <a:r>
              <a:rPr lang="en-US" sz="2400" dirty="0" smtClean="0">
                <a:solidFill>
                  <a:schemeClr val="tx1">
                    <a:lumMod val="75000"/>
                  </a:schemeClr>
                </a:solidFill>
              </a:rPr>
              <a:t>cab </a:t>
            </a:r>
            <a:r>
              <a:rPr lang="en-US" sz="2400" dirty="0" smtClean="0">
                <a:solidFill>
                  <a:schemeClr val="tx1">
                    <a:lumMod val="75000"/>
                  </a:schemeClr>
                </a:solidFill>
              </a:rPr>
              <a:t>temperature</a:t>
            </a:r>
          </a:p>
          <a:p>
            <a:pPr lvl="1">
              <a:spcBef>
                <a:spcPts val="1200"/>
              </a:spcBef>
              <a:buFont typeface="Arial" pitchFamily="34" charset="0"/>
              <a:buChar char="─"/>
            </a:pPr>
            <a:r>
              <a:rPr lang="en-US" sz="2000" dirty="0" smtClean="0">
                <a:solidFill>
                  <a:schemeClr val="tx1">
                    <a:lumMod val="75000"/>
                  </a:schemeClr>
                </a:solidFill>
              </a:rPr>
              <a:t>Turns engine on when too warm or cold</a:t>
            </a:r>
          </a:p>
          <a:p>
            <a:pPr lvl="1">
              <a:spcBef>
                <a:spcPts val="1200"/>
              </a:spcBef>
              <a:buFont typeface="Arial" pitchFamily="34" charset="0"/>
              <a:buChar char="─"/>
            </a:pPr>
            <a:r>
              <a:rPr lang="en-US" sz="2000" dirty="0" smtClean="0">
                <a:solidFill>
                  <a:schemeClr val="tx1">
                    <a:lumMod val="75000"/>
                  </a:schemeClr>
                </a:solidFill>
              </a:rPr>
              <a:t>Minimal savings in extreme weather</a:t>
            </a:r>
          </a:p>
          <a:p>
            <a:pPr lvl="1">
              <a:spcBef>
                <a:spcPts val="1200"/>
              </a:spcBef>
              <a:buFont typeface="Arial" pitchFamily="34" charset="0"/>
              <a:buChar char="─"/>
            </a:pPr>
            <a:r>
              <a:rPr lang="en-US" sz="2000" dirty="0" smtClean="0">
                <a:solidFill>
                  <a:schemeClr val="tx1">
                    <a:lumMod val="75000"/>
                  </a:schemeClr>
                </a:solidFill>
              </a:rPr>
              <a:t>May disturb sleep</a:t>
            </a:r>
          </a:p>
          <a:p>
            <a:pPr lvl="1">
              <a:spcBef>
                <a:spcPts val="1200"/>
              </a:spcBef>
              <a:buFont typeface="Arial" pitchFamily="34" charset="0"/>
              <a:buChar char="─"/>
            </a:pPr>
            <a:r>
              <a:rPr lang="en-US" sz="2000" dirty="0" smtClean="0">
                <a:solidFill>
                  <a:schemeClr val="tx1">
                    <a:lumMod val="75000"/>
                  </a:schemeClr>
                </a:solidFill>
              </a:rPr>
              <a:t>Adds to engine wear, emissions</a:t>
            </a:r>
          </a:p>
          <a:p>
            <a:pPr>
              <a:spcBef>
                <a:spcPts val="1200"/>
              </a:spcBef>
              <a:buFont typeface="Arial" pitchFamily="34" charset="0"/>
              <a:buChar char="•"/>
            </a:pPr>
            <a:r>
              <a:rPr lang="en-US" sz="2400" dirty="0" smtClean="0">
                <a:solidFill>
                  <a:schemeClr val="tx1">
                    <a:lumMod val="75000"/>
                  </a:schemeClr>
                </a:solidFill>
              </a:rPr>
              <a:t>Cylinder </a:t>
            </a:r>
            <a:r>
              <a:rPr lang="en-US" sz="2400" dirty="0" smtClean="0">
                <a:solidFill>
                  <a:schemeClr val="tx1">
                    <a:lumMod val="75000"/>
                  </a:schemeClr>
                </a:solidFill>
              </a:rPr>
              <a:t>deactivation limits combustion to part of engine</a:t>
            </a:r>
          </a:p>
          <a:p>
            <a:pPr lvl="1">
              <a:spcBef>
                <a:spcPts val="1200"/>
              </a:spcBef>
              <a:buFont typeface="Arial" pitchFamily="34" charset="0"/>
              <a:buChar char="─"/>
            </a:pPr>
            <a:r>
              <a:rPr lang="en-US" sz="2000" dirty="0" smtClean="0">
                <a:solidFill>
                  <a:schemeClr val="tx1">
                    <a:lumMod val="75000"/>
                  </a:schemeClr>
                </a:solidFill>
              </a:rPr>
              <a:t>Enables small reduction of fuel use and emissions</a:t>
            </a:r>
          </a:p>
          <a:p>
            <a:pPr lvl="1">
              <a:spcBef>
                <a:spcPts val="1200"/>
              </a:spcBef>
              <a:buFont typeface="Arial" pitchFamily="34" charset="0"/>
              <a:buChar char="─"/>
            </a:pPr>
            <a:r>
              <a:rPr lang="en-US" sz="2000" dirty="0" smtClean="0">
                <a:solidFill>
                  <a:schemeClr val="tx1">
                    <a:lumMod val="75000"/>
                  </a:schemeClr>
                </a:solidFill>
              </a:rPr>
              <a:t>Not commercial</a:t>
            </a:r>
          </a:p>
        </p:txBody>
      </p:sp>
      <p:sp>
        <p:nvSpPr>
          <p:cNvPr id="2" name="TextBox 1"/>
          <p:cNvSpPr txBox="1"/>
          <p:nvPr/>
        </p:nvSpPr>
        <p:spPr>
          <a:xfrm>
            <a:off x="8610600" y="6522238"/>
            <a:ext cx="533400" cy="246221"/>
          </a:xfrm>
          <a:prstGeom prst="rect">
            <a:avLst/>
          </a:prstGeom>
          <a:noFill/>
        </p:spPr>
        <p:txBody>
          <a:bodyPr wrap="square" rtlCol="0">
            <a:spAutoFit/>
          </a:bodyPr>
          <a:lstStyle/>
          <a:p>
            <a:r>
              <a:rPr lang="en-US" sz="1000" dirty="0" smtClean="0"/>
              <a:t>13</a:t>
            </a:r>
            <a:endParaRPr lang="en-US" sz="1000" dirty="0"/>
          </a:p>
        </p:txBody>
      </p:sp>
      <p:pic>
        <p:nvPicPr>
          <p:cNvPr id="6146" name="Picture 2" descr="T-2012 /2013 EC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3703" y="2133600"/>
            <a:ext cx="280866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2220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endParaRPr lang="en-US" sz="1600" dirty="0" smtClean="0"/>
          </a:p>
          <a:p>
            <a:pPr>
              <a:buFont typeface="Arial" charset="0"/>
              <a:buNone/>
            </a:pPr>
            <a:endParaRPr lang="en-US" sz="1600" dirty="0" smtClean="0"/>
          </a:p>
          <a:p>
            <a:endParaRPr lang="en-US" sz="1600" dirty="0" smtClean="0"/>
          </a:p>
        </p:txBody>
      </p:sp>
      <p:sp>
        <p:nvSpPr>
          <p:cNvPr id="14339" name="Text Placeholder 4"/>
          <p:cNvSpPr>
            <a:spLocks noGrp="1"/>
          </p:cNvSpPr>
          <p:nvPr>
            <p:ph type="body" sz="half" idx="2"/>
          </p:nvPr>
        </p:nvSpPr>
        <p:spPr>
          <a:xfrm>
            <a:off x="76200" y="1222376"/>
            <a:ext cx="5120523" cy="5270500"/>
          </a:xfrm>
        </p:spPr>
        <p:txBody>
          <a:bodyPr/>
          <a:lstStyle/>
          <a:p>
            <a:pPr marL="285750" indent="-228600">
              <a:defRPr/>
            </a:pPr>
            <a:r>
              <a:rPr lang="en-US" sz="2400" b="1" dirty="0" smtClean="0">
                <a:solidFill>
                  <a:schemeClr val="tx1">
                    <a:lumMod val="75000"/>
                  </a:schemeClr>
                </a:solidFill>
              </a:rPr>
              <a:t>On-Board Options</a:t>
            </a:r>
          </a:p>
          <a:p>
            <a:pPr marL="285750" indent="-228600">
              <a:spcBef>
                <a:spcPts val="0"/>
              </a:spcBef>
              <a:buFont typeface="Arial" pitchFamily="34" charset="0"/>
              <a:buChar char="•"/>
              <a:defRPr/>
            </a:pPr>
            <a:endParaRPr lang="en-US" sz="1800" b="1" dirty="0" smtClean="0">
              <a:solidFill>
                <a:schemeClr val="tx1">
                  <a:lumMod val="75000"/>
                </a:schemeClr>
              </a:solidFill>
            </a:endParaRPr>
          </a:p>
          <a:p>
            <a:pPr marL="285750" indent="-228600">
              <a:spcBef>
                <a:spcPts val="0"/>
              </a:spcBef>
              <a:buFont typeface="Arial" pitchFamily="34" charset="0"/>
              <a:buChar char="•"/>
              <a:defRPr/>
            </a:pPr>
            <a:r>
              <a:rPr lang="en-US" sz="2000" dirty="0">
                <a:solidFill>
                  <a:schemeClr val="tx1">
                    <a:lumMod val="75000"/>
                  </a:schemeClr>
                </a:solidFill>
              </a:rPr>
              <a:t>Auxiliary power units (APUs)</a:t>
            </a:r>
          </a:p>
          <a:p>
            <a:pPr marL="285750" indent="-228600">
              <a:spcBef>
                <a:spcPts val="0"/>
              </a:spcBef>
              <a:buFont typeface="Arial" pitchFamily="34" charset="0"/>
              <a:buChar char="•"/>
              <a:defRPr/>
            </a:pPr>
            <a:r>
              <a:rPr lang="en-US" sz="2000" dirty="0" smtClean="0">
                <a:solidFill>
                  <a:schemeClr val="tx1">
                    <a:lumMod val="75000"/>
                  </a:schemeClr>
                </a:solidFill>
              </a:rPr>
              <a:t>Automatic engine stop-start controls</a:t>
            </a:r>
          </a:p>
          <a:p>
            <a:pPr marL="285750" indent="-228600">
              <a:spcBef>
                <a:spcPts val="0"/>
              </a:spcBef>
              <a:buFont typeface="Arial" pitchFamily="34" charset="0"/>
              <a:buChar char="•"/>
              <a:defRPr/>
            </a:pPr>
            <a:endParaRPr lang="en-US" sz="2000" dirty="0" smtClean="0">
              <a:solidFill>
                <a:schemeClr val="tx1">
                  <a:lumMod val="75000"/>
                </a:schemeClr>
              </a:solidFill>
            </a:endParaRPr>
          </a:p>
          <a:p>
            <a:pPr marL="285750" indent="-228600">
              <a:spcBef>
                <a:spcPts val="0"/>
              </a:spcBef>
              <a:buFont typeface="Arial" pitchFamily="34" charset="0"/>
              <a:buChar char="•"/>
              <a:defRPr/>
            </a:pPr>
            <a:r>
              <a:rPr lang="en-US" sz="2000" i="1" dirty="0">
                <a:solidFill>
                  <a:schemeClr val="tx1">
                    <a:lumMod val="75000"/>
                  </a:schemeClr>
                </a:solidFill>
              </a:rPr>
              <a:t>For heat (and/or engine warming) only</a:t>
            </a:r>
          </a:p>
          <a:p>
            <a:pPr marL="800100" lvl="1" indent="-285750">
              <a:spcBef>
                <a:spcPts val="0"/>
              </a:spcBef>
              <a:buFont typeface="Arial" pitchFamily="34" charset="0"/>
              <a:buChar char="─"/>
              <a:defRPr/>
            </a:pPr>
            <a:r>
              <a:rPr lang="en-US" sz="1800" dirty="0" smtClean="0">
                <a:solidFill>
                  <a:schemeClr val="tx1">
                    <a:lumMod val="75000"/>
                  </a:schemeClr>
                </a:solidFill>
              </a:rPr>
              <a:t>Fuel-fired heaters</a:t>
            </a:r>
            <a:endParaRPr lang="en-US" sz="1800" dirty="0">
              <a:solidFill>
                <a:schemeClr val="tx1">
                  <a:lumMod val="75000"/>
                </a:schemeClr>
              </a:solidFill>
            </a:endParaRPr>
          </a:p>
          <a:p>
            <a:pPr marL="800100" lvl="1" indent="-285750">
              <a:spcBef>
                <a:spcPts val="0"/>
              </a:spcBef>
              <a:buFont typeface="Arial" pitchFamily="34" charset="0"/>
              <a:buChar char="─"/>
              <a:defRPr/>
            </a:pPr>
            <a:r>
              <a:rPr lang="en-US" sz="1800" dirty="0" smtClean="0">
                <a:solidFill>
                  <a:schemeClr val="tx1">
                    <a:lumMod val="75000"/>
                  </a:schemeClr>
                </a:solidFill>
              </a:rPr>
              <a:t>Coolant </a:t>
            </a:r>
            <a:r>
              <a:rPr lang="en-US" sz="1800" dirty="0">
                <a:solidFill>
                  <a:schemeClr val="tx1">
                    <a:lumMod val="75000"/>
                  </a:schemeClr>
                </a:solidFill>
              </a:rPr>
              <a:t>heaters </a:t>
            </a:r>
            <a:endParaRPr lang="en-US" sz="1800" dirty="0" smtClean="0">
              <a:solidFill>
                <a:schemeClr val="tx1">
                  <a:lumMod val="75000"/>
                </a:schemeClr>
              </a:solidFill>
            </a:endParaRPr>
          </a:p>
          <a:p>
            <a:pPr marL="800100" lvl="1" indent="-285750">
              <a:spcBef>
                <a:spcPts val="0"/>
              </a:spcBef>
              <a:buFont typeface="Arial" pitchFamily="34" charset="0"/>
              <a:buChar char="─"/>
              <a:defRPr/>
            </a:pPr>
            <a:r>
              <a:rPr lang="en-US" sz="1800" dirty="0" smtClean="0">
                <a:solidFill>
                  <a:schemeClr val="tx1">
                    <a:lumMod val="75000"/>
                  </a:schemeClr>
                </a:solidFill>
              </a:rPr>
              <a:t>Waste-heat recovery systems</a:t>
            </a:r>
            <a:endParaRPr lang="en-US" sz="1800" dirty="0">
              <a:solidFill>
                <a:schemeClr val="tx1">
                  <a:lumMod val="75000"/>
                </a:schemeClr>
              </a:solidFill>
            </a:endParaRPr>
          </a:p>
          <a:p>
            <a:pPr marL="800100" lvl="1" indent="-285750">
              <a:spcBef>
                <a:spcPts val="0"/>
              </a:spcBef>
              <a:buFont typeface="Arial" pitchFamily="34" charset="0"/>
              <a:buChar char="─"/>
              <a:defRPr/>
            </a:pPr>
            <a:r>
              <a:rPr lang="en-US" sz="1800" dirty="0">
                <a:solidFill>
                  <a:schemeClr val="tx1">
                    <a:lumMod val="75000"/>
                  </a:schemeClr>
                </a:solidFill>
              </a:rPr>
              <a:t>Engine block heaters </a:t>
            </a:r>
            <a:r>
              <a:rPr lang="en-US" sz="1800" dirty="0" smtClean="0">
                <a:solidFill>
                  <a:schemeClr val="tx1">
                    <a:lumMod val="75000"/>
                  </a:schemeClr>
                </a:solidFill>
              </a:rPr>
              <a:t>(to preheat engine) </a:t>
            </a:r>
            <a:endParaRPr lang="en-US" sz="1800" dirty="0">
              <a:solidFill>
                <a:schemeClr val="tx1">
                  <a:lumMod val="75000"/>
                </a:schemeClr>
              </a:solidFill>
            </a:endParaRPr>
          </a:p>
          <a:p>
            <a:pPr marL="857250" lvl="2" indent="-342900">
              <a:spcBef>
                <a:spcPts val="0"/>
              </a:spcBef>
              <a:buFont typeface="Arial" pitchFamily="34" charset="0"/>
              <a:buChar char="─"/>
              <a:defRPr/>
            </a:pPr>
            <a:endParaRPr lang="en-US" sz="2000" dirty="0">
              <a:solidFill>
                <a:schemeClr val="tx1">
                  <a:lumMod val="75000"/>
                </a:schemeClr>
              </a:solidFill>
            </a:endParaRPr>
          </a:p>
          <a:p>
            <a:pPr marL="285750" indent="-228600">
              <a:spcBef>
                <a:spcPts val="0"/>
              </a:spcBef>
              <a:buFont typeface="Arial" pitchFamily="34" charset="0"/>
              <a:buChar char="•"/>
              <a:defRPr/>
            </a:pPr>
            <a:r>
              <a:rPr lang="en-US" sz="2000" i="1" dirty="0">
                <a:solidFill>
                  <a:schemeClr val="tx1">
                    <a:lumMod val="75000"/>
                  </a:schemeClr>
                </a:solidFill>
              </a:rPr>
              <a:t>For cooling only</a:t>
            </a:r>
          </a:p>
          <a:p>
            <a:pPr marL="800100" lvl="1" indent="-285750">
              <a:spcBef>
                <a:spcPts val="0"/>
              </a:spcBef>
              <a:buFont typeface="Arial" pitchFamily="34" charset="0"/>
              <a:buChar char="─"/>
              <a:defRPr/>
            </a:pPr>
            <a:r>
              <a:rPr lang="en-US" sz="1800" dirty="0" smtClean="0">
                <a:solidFill>
                  <a:schemeClr val="tx1">
                    <a:lumMod val="75000"/>
                  </a:schemeClr>
                </a:solidFill>
              </a:rPr>
              <a:t>Thermal storage </a:t>
            </a:r>
            <a:r>
              <a:rPr lang="en-US" sz="1800" dirty="0">
                <a:solidFill>
                  <a:schemeClr val="tx1">
                    <a:lumMod val="75000"/>
                  </a:schemeClr>
                </a:solidFill>
              </a:rPr>
              <a:t>cooling systems</a:t>
            </a:r>
          </a:p>
          <a:p>
            <a:pPr marL="800100" lvl="1" indent="-285750">
              <a:spcBef>
                <a:spcPts val="0"/>
              </a:spcBef>
              <a:buFont typeface="Arial" pitchFamily="34" charset="0"/>
              <a:buChar char="─"/>
              <a:defRPr/>
            </a:pPr>
            <a:r>
              <a:rPr lang="en-US" sz="1800" dirty="0">
                <a:solidFill>
                  <a:schemeClr val="tx1">
                    <a:lumMod val="75000"/>
                  </a:schemeClr>
                </a:solidFill>
              </a:rPr>
              <a:t>Battery-electric air </a:t>
            </a:r>
            <a:r>
              <a:rPr lang="en-US" sz="1800" dirty="0" smtClean="0">
                <a:solidFill>
                  <a:schemeClr val="tx1">
                    <a:lumMod val="75000"/>
                  </a:schemeClr>
                </a:solidFill>
              </a:rPr>
              <a:t>conditioners</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6724" y="1400175"/>
            <a:ext cx="3546970" cy="47148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3050"/>
            <a:ext cx="8286494" cy="1479550"/>
          </a:xfrm>
        </p:spPr>
        <p:txBody>
          <a:bodyPr/>
          <a:lstStyle/>
          <a:p>
            <a:r>
              <a:rPr lang="en-US" dirty="0" smtClean="0"/>
              <a:t>Availability: </a:t>
            </a:r>
            <a:r>
              <a:rPr lang="en-US" dirty="0" smtClean="0"/>
              <a:t>IR Equipment for Trucks and Buses</a:t>
            </a:r>
            <a:endParaRPr lang="en-US" dirty="0"/>
          </a:p>
        </p:txBody>
      </p:sp>
      <p:sp>
        <p:nvSpPr>
          <p:cNvPr id="2" name="Slide Number Placeholder 1"/>
          <p:cNvSpPr>
            <a:spLocks noGrp="1"/>
          </p:cNvSpPr>
          <p:nvPr>
            <p:ph type="sldNum" sz="quarter" idx="12"/>
          </p:nvPr>
        </p:nvSpPr>
        <p:spPr/>
        <p:txBody>
          <a:bodyPr/>
          <a:lstStyle/>
          <a:p>
            <a:pPr>
              <a:defRPr/>
            </a:pPr>
            <a:fld id="{5F2C3140-13E9-4750-92EE-EFB4E983E9BB}" type="slidenum">
              <a:rPr lang="en-US" smtClean="0"/>
              <a:pPr>
                <a:defRPr/>
              </a:pPr>
              <a:t>14</a:t>
            </a:fld>
            <a:endParaRPr lang="en-US"/>
          </a:p>
        </p:txBody>
      </p:sp>
    </p:spTree>
    <p:extLst>
      <p:ext uri="{BB962C8B-B14F-4D97-AF65-F5344CB8AC3E}">
        <p14:creationId xmlns:p14="http://schemas.microsoft.com/office/powerpoint/2010/main" val="4137516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0" y="6019800"/>
            <a:ext cx="357188" cy="34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Arial Unicode MS" pitchFamily="34" charset="-128"/>
                <a:cs typeface="Arial Unicode MS" pitchFamily="34" charset="-128"/>
              </a:defRPr>
            </a:lvl1pPr>
            <a:lvl2pPr marL="742950" indent="-285750" eaLnBrk="0" hangingPunct="0">
              <a:defRPr sz="2800">
                <a:solidFill>
                  <a:schemeClr val="tx1"/>
                </a:solidFill>
                <a:latin typeface="Arial" charset="0"/>
                <a:ea typeface="Arial Unicode MS" pitchFamily="34" charset="-128"/>
                <a:cs typeface="Arial Unicode MS" pitchFamily="34" charset="-128"/>
              </a:defRPr>
            </a:lvl2pPr>
            <a:lvl3pPr marL="1143000" indent="-228600" eaLnBrk="0" hangingPunct="0">
              <a:defRPr sz="2800">
                <a:solidFill>
                  <a:schemeClr val="tx1"/>
                </a:solidFill>
                <a:latin typeface="Arial" charset="0"/>
                <a:ea typeface="Arial Unicode MS" pitchFamily="34" charset="-128"/>
                <a:cs typeface="Arial Unicode MS" pitchFamily="34" charset="-128"/>
              </a:defRPr>
            </a:lvl3pPr>
            <a:lvl4pPr marL="1600200" indent="-228600" eaLnBrk="0" hangingPunct="0">
              <a:defRPr sz="2800">
                <a:solidFill>
                  <a:schemeClr val="tx1"/>
                </a:solidFill>
                <a:latin typeface="Arial" charset="0"/>
                <a:ea typeface="Arial Unicode MS" pitchFamily="34" charset="-128"/>
                <a:cs typeface="Arial Unicode MS" pitchFamily="34" charset="-128"/>
              </a:defRPr>
            </a:lvl4pPr>
            <a:lvl5pPr marL="2057400" indent="-228600" eaLnBrk="0" hangingPunct="0">
              <a:defRPr sz="2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9AC27680-1DB7-4316-9462-CDE5EF7590B7}" type="slidenum">
              <a:rPr lang="en-US" sz="1400" smtClean="0">
                <a:solidFill>
                  <a:schemeClr val="bg1"/>
                </a:solidFill>
              </a:rPr>
              <a:pPr/>
              <a:t>15</a:t>
            </a:fld>
            <a:endParaRPr lang="en-US" sz="1400" smtClean="0">
              <a:solidFill>
                <a:schemeClr val="bg1"/>
              </a:solidFill>
            </a:endParaRPr>
          </a:p>
        </p:txBody>
      </p:sp>
      <p:sp>
        <p:nvSpPr>
          <p:cNvPr id="19459" name="Rectangle 2"/>
          <p:cNvSpPr>
            <a:spLocks noGrp="1" noChangeArrowheads="1"/>
          </p:cNvSpPr>
          <p:nvPr>
            <p:ph type="title"/>
          </p:nvPr>
        </p:nvSpPr>
        <p:spPr>
          <a:xfrm>
            <a:off x="133351" y="330200"/>
            <a:ext cx="8161338" cy="433388"/>
          </a:xfrm>
        </p:spPr>
        <p:txBody>
          <a:bodyPr/>
          <a:lstStyle/>
          <a:p>
            <a:r>
              <a:rPr lang="en-US" dirty="0" smtClean="0"/>
              <a:t>Various on-board designs provide full service</a:t>
            </a:r>
          </a:p>
        </p:txBody>
      </p:sp>
      <p:sp>
        <p:nvSpPr>
          <p:cNvPr id="19460" name="Rectangle 3"/>
          <p:cNvSpPr>
            <a:spLocks noGrp="1" noChangeArrowheads="1"/>
          </p:cNvSpPr>
          <p:nvPr>
            <p:ph type="body" idx="1"/>
          </p:nvPr>
        </p:nvSpPr>
        <p:spPr>
          <a:xfrm>
            <a:off x="476250" y="950913"/>
            <a:ext cx="8667750" cy="5268912"/>
          </a:xfrm>
        </p:spPr>
        <p:txBody>
          <a:bodyPr/>
          <a:lstStyle/>
          <a:p>
            <a:pPr>
              <a:lnSpc>
                <a:spcPct val="150000"/>
              </a:lnSpc>
              <a:buFont typeface="Arial" pitchFamily="34" charset="0"/>
              <a:buChar char="•"/>
            </a:pPr>
            <a:r>
              <a:rPr lang="en-US" sz="2200" dirty="0" smtClean="0"/>
              <a:t>Supply HVAC, electricity, and charge battery</a:t>
            </a:r>
          </a:p>
          <a:p>
            <a:pPr>
              <a:lnSpc>
                <a:spcPct val="150000"/>
              </a:lnSpc>
              <a:buFont typeface="Arial" pitchFamily="34" charset="0"/>
              <a:buChar char="•"/>
            </a:pPr>
            <a:r>
              <a:rPr lang="en-US" sz="2200" dirty="0" smtClean="0"/>
              <a:t>Auxiliary power unit (APU) or gen set</a:t>
            </a:r>
          </a:p>
          <a:p>
            <a:pPr lvl="1">
              <a:lnSpc>
                <a:spcPct val="150000"/>
              </a:lnSpc>
              <a:buFont typeface="Arial" pitchFamily="34" charset="0"/>
              <a:buChar char="─"/>
            </a:pPr>
            <a:r>
              <a:rPr lang="en-US" sz="2000" dirty="0" smtClean="0"/>
              <a:t>Diesel-fueled engine and generator</a:t>
            </a:r>
          </a:p>
          <a:p>
            <a:pPr lvl="1">
              <a:lnSpc>
                <a:spcPct val="150000"/>
              </a:lnSpc>
              <a:buFont typeface="Arial" pitchFamily="34" charset="0"/>
              <a:buChar char="─"/>
            </a:pPr>
            <a:r>
              <a:rPr lang="en-US" sz="2000" dirty="0" smtClean="0"/>
              <a:t>Some </a:t>
            </a:r>
            <a:r>
              <a:rPr lang="en-US" sz="2000" dirty="0" smtClean="0"/>
              <a:t>models can be plugged in</a:t>
            </a:r>
          </a:p>
          <a:p>
            <a:pPr lvl="1">
              <a:lnSpc>
                <a:spcPct val="150000"/>
              </a:lnSpc>
              <a:buFont typeface="Arial" pitchFamily="34" charset="0"/>
              <a:buChar char="─"/>
            </a:pPr>
            <a:r>
              <a:rPr lang="en-US" sz="2000" dirty="0" smtClean="0"/>
              <a:t>Fuel cell in development</a:t>
            </a:r>
          </a:p>
          <a:p>
            <a:pPr>
              <a:lnSpc>
                <a:spcPct val="150000"/>
              </a:lnSpc>
              <a:buFont typeface="Arial" pitchFamily="34" charset="0"/>
              <a:buChar char="•"/>
            </a:pPr>
            <a:r>
              <a:rPr lang="en-US" sz="2200" dirty="0" smtClean="0"/>
              <a:t>Inverter/charger with batteries</a:t>
            </a:r>
          </a:p>
          <a:p>
            <a:pPr lvl="1">
              <a:lnSpc>
                <a:spcPct val="150000"/>
              </a:lnSpc>
              <a:buFont typeface="Arial" pitchFamily="34" charset="0"/>
              <a:buChar char="─"/>
            </a:pPr>
            <a:r>
              <a:rPr lang="en-US" sz="2000" dirty="0" smtClean="0"/>
              <a:t>Heat </a:t>
            </a:r>
            <a:r>
              <a:rPr lang="en-US" sz="2000" dirty="0" smtClean="0"/>
              <a:t>pump system now </a:t>
            </a:r>
            <a:r>
              <a:rPr lang="en-US" sz="2000" dirty="0" smtClean="0"/>
              <a:t>available</a:t>
            </a:r>
            <a:endParaRPr lang="en-US" sz="2000" dirty="0" smtClean="0"/>
          </a:p>
        </p:txBody>
      </p:sp>
      <p:pic>
        <p:nvPicPr>
          <p:cNvPr id="19461" name="Picture 7" descr="DSC0339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51379" y="3849688"/>
            <a:ext cx="2762250" cy="2071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13628" y="6479877"/>
            <a:ext cx="430372" cy="246221"/>
          </a:xfrm>
          <a:prstGeom prst="rect">
            <a:avLst/>
          </a:prstGeom>
          <a:noFill/>
        </p:spPr>
        <p:txBody>
          <a:bodyPr wrap="square" rtlCol="0">
            <a:spAutoFit/>
          </a:bodyPr>
          <a:lstStyle/>
          <a:p>
            <a:r>
              <a:rPr lang="en-US" sz="1000" dirty="0" smtClean="0"/>
              <a:t>15</a:t>
            </a:r>
            <a:endParaRPr lang="en-US" sz="1000" dirty="0"/>
          </a:p>
        </p:txBody>
      </p:sp>
    </p:spTree>
    <p:extLst>
      <p:ext uri="{BB962C8B-B14F-4D97-AF65-F5344CB8AC3E}">
        <p14:creationId xmlns:p14="http://schemas.microsoft.com/office/powerpoint/2010/main" val="23793357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truc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3000" y="2057400"/>
            <a:ext cx="5194800" cy="439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3"/>
          <p:cNvSpPr>
            <a:spLocks noGrp="1"/>
          </p:cNvSpPr>
          <p:nvPr>
            <p:ph type="sldNum" sz="quarter" idx="4294967295"/>
          </p:nvPr>
        </p:nvSpPr>
        <p:spPr>
          <a:xfrm>
            <a:off x="0" y="6019800"/>
            <a:ext cx="357188" cy="34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Arial Unicode MS" pitchFamily="34" charset="-128"/>
                <a:cs typeface="Arial Unicode MS" pitchFamily="34" charset="-128"/>
              </a:defRPr>
            </a:lvl1pPr>
            <a:lvl2pPr marL="742950" indent="-285750" eaLnBrk="0" hangingPunct="0">
              <a:defRPr sz="2800">
                <a:solidFill>
                  <a:schemeClr val="tx1"/>
                </a:solidFill>
                <a:latin typeface="Arial" charset="0"/>
                <a:ea typeface="Arial Unicode MS" pitchFamily="34" charset="-128"/>
                <a:cs typeface="Arial Unicode MS" pitchFamily="34" charset="-128"/>
              </a:defRPr>
            </a:lvl2pPr>
            <a:lvl3pPr marL="1143000" indent="-228600" eaLnBrk="0" hangingPunct="0">
              <a:defRPr sz="2800">
                <a:solidFill>
                  <a:schemeClr val="tx1"/>
                </a:solidFill>
                <a:latin typeface="Arial" charset="0"/>
                <a:ea typeface="Arial Unicode MS" pitchFamily="34" charset="-128"/>
                <a:cs typeface="Arial Unicode MS" pitchFamily="34" charset="-128"/>
              </a:defRPr>
            </a:lvl3pPr>
            <a:lvl4pPr marL="1600200" indent="-228600" eaLnBrk="0" hangingPunct="0">
              <a:defRPr sz="2800">
                <a:solidFill>
                  <a:schemeClr val="tx1"/>
                </a:solidFill>
                <a:latin typeface="Arial" charset="0"/>
                <a:ea typeface="Arial Unicode MS" pitchFamily="34" charset="-128"/>
                <a:cs typeface="Arial Unicode MS" pitchFamily="34" charset="-128"/>
              </a:defRPr>
            </a:lvl4pPr>
            <a:lvl5pPr marL="2057400" indent="-228600" eaLnBrk="0" hangingPunct="0">
              <a:defRPr sz="2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23608D4E-EC6F-4E06-8815-6E20DDAB82D2}" type="slidenum">
              <a:rPr lang="en-US" sz="1400" smtClean="0">
                <a:solidFill>
                  <a:schemeClr val="bg1"/>
                </a:solidFill>
              </a:rPr>
              <a:pPr/>
              <a:t>16</a:t>
            </a:fld>
            <a:endParaRPr lang="en-US" sz="1400" smtClean="0">
              <a:solidFill>
                <a:schemeClr val="bg1"/>
              </a:solidFill>
            </a:endParaRPr>
          </a:p>
        </p:txBody>
      </p:sp>
      <p:sp>
        <p:nvSpPr>
          <p:cNvPr id="20484" name="Rectangle 2"/>
          <p:cNvSpPr>
            <a:spLocks noGrp="1" noChangeArrowheads="1"/>
          </p:cNvSpPr>
          <p:nvPr>
            <p:ph type="title"/>
          </p:nvPr>
        </p:nvSpPr>
        <p:spPr>
          <a:xfrm>
            <a:off x="228600" y="381000"/>
            <a:ext cx="8915400" cy="457200"/>
          </a:xfrm>
        </p:spPr>
        <p:txBody>
          <a:bodyPr/>
          <a:lstStyle/>
          <a:p>
            <a:r>
              <a:rPr lang="en-US" smtClean="0"/>
              <a:t>Heaters and air conditioners are available</a:t>
            </a:r>
          </a:p>
        </p:txBody>
      </p:sp>
      <p:sp>
        <p:nvSpPr>
          <p:cNvPr id="20485" name="Rectangle 3"/>
          <p:cNvSpPr>
            <a:spLocks noGrp="1" noChangeArrowheads="1"/>
          </p:cNvSpPr>
          <p:nvPr>
            <p:ph type="body" idx="1"/>
          </p:nvPr>
        </p:nvSpPr>
        <p:spPr>
          <a:xfrm>
            <a:off x="228600" y="1001859"/>
            <a:ext cx="8650287" cy="4265613"/>
          </a:xfrm>
        </p:spPr>
        <p:txBody>
          <a:bodyPr/>
          <a:lstStyle/>
          <a:p>
            <a:pPr>
              <a:lnSpc>
                <a:spcPct val="85000"/>
              </a:lnSpc>
              <a:buFont typeface="Arial" pitchFamily="34" charset="0"/>
              <a:buChar char="•"/>
            </a:pPr>
            <a:r>
              <a:rPr lang="en-US" sz="2200" dirty="0" smtClean="0"/>
              <a:t>Small, inexpensive, diesel-fueled heaters are efficient</a:t>
            </a:r>
          </a:p>
          <a:p>
            <a:pPr lvl="1">
              <a:lnSpc>
                <a:spcPct val="85000"/>
              </a:lnSpc>
              <a:buFont typeface="Arial" pitchFamily="34" charset="0"/>
              <a:buChar char="─"/>
            </a:pPr>
            <a:r>
              <a:rPr lang="en-US" sz="2000" dirty="0" smtClean="0"/>
              <a:t>For </a:t>
            </a:r>
            <a:r>
              <a:rPr lang="en-US" sz="2000" dirty="0" smtClean="0"/>
              <a:t>cab </a:t>
            </a:r>
            <a:r>
              <a:rPr lang="en-US" sz="2000" dirty="0" smtClean="0"/>
              <a:t>and engine</a:t>
            </a:r>
          </a:p>
          <a:p>
            <a:pPr lvl="1">
              <a:lnSpc>
                <a:spcPct val="85000"/>
              </a:lnSpc>
              <a:buFont typeface="Arial" pitchFamily="34" charset="0"/>
              <a:buChar char="─"/>
            </a:pPr>
            <a:r>
              <a:rPr lang="en-US" sz="2000" dirty="0" smtClean="0"/>
              <a:t>Used in Europe, on trucks, buses, boats</a:t>
            </a:r>
          </a:p>
          <a:p>
            <a:pPr>
              <a:lnSpc>
                <a:spcPct val="85000"/>
              </a:lnSpc>
              <a:buFont typeface="Arial" pitchFamily="34" charset="0"/>
              <a:buChar char="•"/>
            </a:pPr>
            <a:r>
              <a:rPr lang="en-US" sz="2200" dirty="0" smtClean="0"/>
              <a:t>Waste heat recirculation is </a:t>
            </a:r>
            <a:r>
              <a:rPr lang="en-US" sz="2200" dirty="0" smtClean="0"/>
              <a:t>inexpensive</a:t>
            </a:r>
            <a:endParaRPr lang="en-US" sz="2200" dirty="0" smtClean="0"/>
          </a:p>
          <a:p>
            <a:pPr>
              <a:buFont typeface="Arial" pitchFamily="34" charset="0"/>
              <a:buChar char="•"/>
            </a:pPr>
            <a:r>
              <a:rPr lang="en-US" sz="2200" dirty="0" smtClean="0"/>
              <a:t>Most air conditioners rely on batteries</a:t>
            </a:r>
          </a:p>
          <a:p>
            <a:pPr lvl="1">
              <a:buFont typeface="Arial" pitchFamily="34" charset="0"/>
              <a:buChar char="─"/>
            </a:pPr>
            <a:r>
              <a:rPr lang="en-US" sz="2000" dirty="0" smtClean="0"/>
              <a:t>One system uses evaporative cooling</a:t>
            </a:r>
          </a:p>
          <a:p>
            <a:pPr lvl="1">
              <a:buFont typeface="Arial" pitchFamily="34" charset="0"/>
              <a:buChar char="─"/>
            </a:pPr>
            <a:r>
              <a:rPr lang="en-US" sz="2000" dirty="0" smtClean="0"/>
              <a:t>Thermal storage also available</a:t>
            </a:r>
          </a:p>
          <a:p>
            <a:pPr lvl="1">
              <a:buFont typeface="Arial" pitchFamily="34" charset="0"/>
              <a:buChar char="─"/>
            </a:pPr>
            <a:r>
              <a:rPr lang="en-US" sz="2000" dirty="0" smtClean="0"/>
              <a:t>May just cool bed</a:t>
            </a:r>
          </a:p>
          <a:p>
            <a:endParaRPr lang="en-US" dirty="0" smtClean="0"/>
          </a:p>
          <a:p>
            <a:pPr>
              <a:lnSpc>
                <a:spcPct val="85000"/>
              </a:lnSpc>
            </a:pPr>
            <a:endParaRPr lang="en-US" dirty="0" smtClean="0"/>
          </a:p>
        </p:txBody>
      </p:sp>
      <p:pic>
        <p:nvPicPr>
          <p:cNvPr id="20487" name="Picture 10" descr="Sleep Geni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4215809"/>
            <a:ext cx="21367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763000" y="6588809"/>
            <a:ext cx="381000" cy="246221"/>
          </a:xfrm>
          <a:prstGeom prst="rect">
            <a:avLst/>
          </a:prstGeom>
          <a:noFill/>
        </p:spPr>
        <p:txBody>
          <a:bodyPr wrap="square" rtlCol="0">
            <a:spAutoFit/>
          </a:bodyPr>
          <a:lstStyle/>
          <a:p>
            <a:r>
              <a:rPr lang="en-US" sz="1000" dirty="0" smtClean="0"/>
              <a:t>16</a:t>
            </a:r>
            <a:endParaRPr lang="en-US" sz="1000" dirty="0"/>
          </a:p>
        </p:txBody>
      </p:sp>
    </p:spTree>
    <p:extLst>
      <p:ext uri="{BB962C8B-B14F-4D97-AF65-F5344CB8AC3E}">
        <p14:creationId xmlns:p14="http://schemas.microsoft.com/office/powerpoint/2010/main" val="30497049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2"/>
          <p:cNvSpPr>
            <a:spLocks noGrp="1"/>
          </p:cNvSpPr>
          <p:nvPr>
            <p:ph type="title"/>
          </p:nvPr>
        </p:nvSpPr>
        <p:spPr/>
        <p:txBody>
          <a:bodyPr/>
          <a:lstStyle/>
          <a:p>
            <a:r>
              <a:rPr lang="en-US" dirty="0" smtClean="0"/>
              <a:t>More Options </a:t>
            </a:r>
            <a:r>
              <a:rPr lang="en-US" dirty="0" smtClean="0"/>
              <a:t>for </a:t>
            </a:r>
            <a:r>
              <a:rPr lang="en-US" dirty="0" smtClean="0"/>
              <a:t>Trucks and Buses</a:t>
            </a:r>
            <a:endParaRPr lang="en-US" sz="1000" i="1" dirty="0" smtClean="0">
              <a:solidFill>
                <a:schemeClr val="bg1"/>
              </a:solidFill>
            </a:endParaRPr>
          </a:p>
        </p:txBody>
      </p:sp>
      <p:sp>
        <p:nvSpPr>
          <p:cNvPr id="15362" name="Content Placeholder 1"/>
          <p:cNvSpPr>
            <a:spLocks noGrp="1"/>
          </p:cNvSpPr>
          <p:nvPr>
            <p:ph sz="half" idx="4294967295"/>
          </p:nvPr>
        </p:nvSpPr>
        <p:spPr>
          <a:xfrm>
            <a:off x="152400" y="914400"/>
            <a:ext cx="4267200" cy="3344541"/>
          </a:xfrm>
        </p:spPr>
        <p:txBody>
          <a:bodyPr/>
          <a:lstStyle/>
          <a:p>
            <a:pPr>
              <a:spcBef>
                <a:spcPts val="0"/>
              </a:spcBef>
              <a:buNone/>
              <a:defRPr/>
            </a:pPr>
            <a:r>
              <a:rPr lang="en-US" sz="2400" b="1" dirty="0" smtClean="0">
                <a:solidFill>
                  <a:schemeClr val="tx1">
                    <a:lumMod val="75000"/>
                  </a:schemeClr>
                </a:solidFill>
              </a:rPr>
              <a:t>Off-board Options</a:t>
            </a:r>
          </a:p>
          <a:p>
            <a:pPr>
              <a:spcBef>
                <a:spcPts val="0"/>
              </a:spcBef>
              <a:buNone/>
              <a:defRPr/>
            </a:pPr>
            <a:r>
              <a:rPr lang="en-US" sz="2400" b="1" dirty="0" smtClean="0">
                <a:solidFill>
                  <a:schemeClr val="tx1">
                    <a:lumMod val="75000"/>
                  </a:schemeClr>
                </a:solidFill>
              </a:rPr>
              <a:t>(Electrification)</a:t>
            </a:r>
          </a:p>
          <a:p>
            <a:pPr>
              <a:buFont typeface="Arial" charset="0"/>
              <a:buNone/>
              <a:defRPr/>
            </a:pPr>
            <a:endParaRPr lang="en-US" sz="1200" b="1" dirty="0" smtClean="0">
              <a:solidFill>
                <a:schemeClr val="tx1">
                  <a:lumMod val="75000"/>
                </a:schemeClr>
              </a:solidFill>
            </a:endParaRPr>
          </a:p>
          <a:p>
            <a:pPr>
              <a:spcBef>
                <a:spcPts val="0"/>
              </a:spcBef>
              <a:buFont typeface="Arial" pitchFamily="34" charset="0"/>
              <a:buChar char="•"/>
              <a:defRPr/>
            </a:pPr>
            <a:r>
              <a:rPr lang="en-US" sz="2200" dirty="0" smtClean="0">
                <a:solidFill>
                  <a:schemeClr val="tx1">
                    <a:lumMod val="75000"/>
                  </a:schemeClr>
                </a:solidFill>
              </a:rPr>
              <a:t>Single-system</a:t>
            </a:r>
          </a:p>
          <a:p>
            <a:pPr lvl="1">
              <a:buFont typeface="Arial" pitchFamily="34" charset="0"/>
              <a:buChar char="─"/>
              <a:defRPr/>
            </a:pPr>
            <a:r>
              <a:rPr lang="en-US" dirty="0" smtClean="0">
                <a:solidFill>
                  <a:schemeClr val="tx1">
                    <a:lumMod val="75000"/>
                  </a:schemeClr>
                </a:solidFill>
              </a:rPr>
              <a:t>Hookup, via a window adaptor, provides heating, cooling, and amenities such as TV (no on-board equipment required)</a:t>
            </a:r>
          </a:p>
          <a:p>
            <a:pPr>
              <a:spcBef>
                <a:spcPts val="0"/>
              </a:spcBef>
              <a:spcAft>
                <a:spcPts val="0"/>
              </a:spcAft>
              <a:buFont typeface="Arial" pitchFamily="34" charset="0"/>
              <a:buChar char="•"/>
              <a:defRPr/>
            </a:pPr>
            <a:endParaRPr lang="en-US" sz="1600" b="1" dirty="0" smtClean="0">
              <a:solidFill>
                <a:schemeClr val="tx1">
                  <a:lumMod val="75000"/>
                </a:schemeClr>
              </a:solidFill>
            </a:endParaRPr>
          </a:p>
          <a:p>
            <a:pPr>
              <a:spcBef>
                <a:spcPts val="0"/>
              </a:spcBef>
              <a:spcAft>
                <a:spcPts val="0"/>
              </a:spcAft>
              <a:buFont typeface="Arial" pitchFamily="34" charset="0"/>
              <a:buChar char="•"/>
              <a:defRPr/>
            </a:pPr>
            <a:r>
              <a:rPr lang="en-US" sz="2200" dirty="0" smtClean="0">
                <a:solidFill>
                  <a:schemeClr val="tx1">
                    <a:lumMod val="75000"/>
                  </a:schemeClr>
                </a:solidFill>
              </a:rPr>
              <a:t>Dual-system (shore power)</a:t>
            </a:r>
          </a:p>
          <a:p>
            <a:pPr lvl="1">
              <a:spcBef>
                <a:spcPts val="0"/>
              </a:spcBef>
              <a:spcAft>
                <a:spcPts val="0"/>
              </a:spcAft>
              <a:buFont typeface="Arial" pitchFamily="34" charset="0"/>
              <a:buChar char="─"/>
              <a:defRPr/>
            </a:pPr>
            <a:r>
              <a:rPr lang="en-US" dirty="0" smtClean="0">
                <a:solidFill>
                  <a:schemeClr val="tx1">
                    <a:lumMod val="75000"/>
                  </a:schemeClr>
                </a:solidFill>
              </a:rPr>
              <a:t>Power connection allows driver to plug in to power on-board equipment, such as heater, A/C, computer, and appliances such as microwaves</a:t>
            </a:r>
          </a:p>
          <a:p>
            <a:pPr>
              <a:buFont typeface="Arial" charset="0"/>
              <a:buNone/>
              <a:defRPr/>
            </a:pPr>
            <a:endParaRPr lang="en-US" sz="1600" dirty="0" smtClean="0"/>
          </a:p>
          <a:p>
            <a:pPr>
              <a:buFont typeface="Arial" charset="0"/>
              <a:buNone/>
              <a:defRPr/>
            </a:pPr>
            <a:endParaRPr lang="en-US" sz="1600" dirty="0" smtClean="0"/>
          </a:p>
          <a:p>
            <a:pPr lvl="1">
              <a:buFont typeface="Arial" charset="0"/>
              <a:buNone/>
              <a:defRPr/>
            </a:pPr>
            <a:endParaRPr lang="en-US" sz="1600" b="1" dirty="0" smtClean="0"/>
          </a:p>
          <a:p>
            <a:pPr lvl="1" indent="-685800">
              <a:buFont typeface="Arial" charset="0"/>
              <a:buNone/>
              <a:defRPr/>
            </a:pPr>
            <a:endParaRPr lang="en-US" sz="1200" dirty="0" smtClean="0">
              <a:solidFill>
                <a:schemeClr val="accent3">
                  <a:lumMod val="75000"/>
                </a:schemeClr>
              </a:solidFill>
            </a:endParaRPr>
          </a:p>
          <a:p>
            <a:pPr lvl="1">
              <a:buFont typeface="Arial" charset="0"/>
              <a:buNone/>
              <a:defRPr/>
            </a:pPr>
            <a:endParaRPr lang="en-US" sz="1600" b="1" dirty="0" smtClean="0">
              <a:solidFill>
                <a:srgbClr val="7F6900"/>
              </a:solidFill>
            </a:endParaRPr>
          </a:p>
          <a:p>
            <a:pPr lvl="1">
              <a:defRPr/>
            </a:pPr>
            <a:endParaRPr lang="en-US" sz="1200" dirty="0" smtClean="0"/>
          </a:p>
        </p:txBody>
      </p:sp>
      <p:pic>
        <p:nvPicPr>
          <p:cNvPr id="15366" name="Picture 5" descr="Shorepower Jubitz Connection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26407" y="1143000"/>
            <a:ext cx="4104527" cy="2908299"/>
          </a:xfrm>
          <a:prstGeom prst="rect">
            <a:avLst/>
          </a:prstGeom>
          <a:noFill/>
          <a:ln w="9525">
            <a:solidFill>
              <a:schemeClr val="tx1"/>
            </a:solidFill>
            <a:miter lim="800000"/>
            <a:headEnd/>
            <a:tailEnd/>
          </a:ln>
        </p:spPr>
      </p:pic>
      <p:sp>
        <p:nvSpPr>
          <p:cNvPr id="7" name="Rectangle 6"/>
          <p:cNvSpPr/>
          <p:nvPr/>
        </p:nvSpPr>
        <p:spPr>
          <a:xfrm>
            <a:off x="2269679" y="4957902"/>
            <a:ext cx="5887350" cy="923330"/>
          </a:xfrm>
          <a:prstGeom prst="rect">
            <a:avLst/>
          </a:prstGeom>
        </p:spPr>
        <p:txBody>
          <a:bodyPr wrap="square">
            <a:spAutoFit/>
          </a:bodyPr>
          <a:lstStyle/>
          <a:p>
            <a:pPr>
              <a:buFont typeface="Arial" charset="0"/>
              <a:buNone/>
            </a:pPr>
            <a:endParaRPr lang="en-US" sz="1200" dirty="0" smtClean="0"/>
          </a:p>
          <a:p>
            <a:pPr>
              <a:buFont typeface="Arial" charset="0"/>
              <a:buNone/>
            </a:pPr>
            <a:r>
              <a:rPr lang="en-US" sz="1400" i="1" dirty="0" smtClean="0"/>
              <a:t>Find TSE sites for heavy-duty trucks at </a:t>
            </a:r>
            <a:r>
              <a:rPr lang="en-US" sz="1400" i="1" dirty="0" smtClean="0">
                <a:hlinkClick r:id="rId4"/>
              </a:rPr>
              <a:t>www.afdc.energy.gov/afdc/progs/tse_listings.php</a:t>
            </a:r>
            <a:endParaRPr lang="en-US" sz="1400" i="1" dirty="0" smtClean="0"/>
          </a:p>
          <a:p>
            <a:pPr>
              <a:buFont typeface="Arial" charset="0"/>
              <a:buNone/>
            </a:pPr>
            <a:endParaRPr lang="en-US" sz="1400" i="1" dirty="0" smtClean="0"/>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2200" y="4800600"/>
            <a:ext cx="1337900" cy="1512856"/>
          </a:xfrm>
          <a:prstGeom prst="rect">
            <a:avLst/>
          </a:prstGeom>
          <a:noFill/>
          <a:ln w="12700" cmpd="sng">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534400" y="6553200"/>
            <a:ext cx="457200" cy="246221"/>
          </a:xfrm>
          <a:prstGeom prst="rect">
            <a:avLst/>
          </a:prstGeom>
          <a:noFill/>
        </p:spPr>
        <p:txBody>
          <a:bodyPr wrap="square" rtlCol="0">
            <a:spAutoFit/>
          </a:bodyPr>
          <a:lstStyle/>
          <a:p>
            <a:r>
              <a:rPr lang="en-US" sz="1000" dirty="0" smtClean="0"/>
              <a:t>17</a:t>
            </a:r>
            <a:endParaRPr lang="en-US" sz="1000" dirty="0"/>
          </a:p>
        </p:txBody>
      </p:sp>
    </p:spTree>
    <p:extLst>
      <p:ext uri="{BB962C8B-B14F-4D97-AF65-F5344CB8AC3E}">
        <p14:creationId xmlns:p14="http://schemas.microsoft.com/office/powerpoint/2010/main" val="377198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xfrm>
            <a:off x="0" y="6019800"/>
            <a:ext cx="357188" cy="34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Arial Unicode MS" pitchFamily="34" charset="-128"/>
                <a:cs typeface="Arial Unicode MS" pitchFamily="34" charset="-128"/>
              </a:defRPr>
            </a:lvl1pPr>
            <a:lvl2pPr marL="742950" indent="-285750" eaLnBrk="0" hangingPunct="0">
              <a:defRPr sz="2800">
                <a:solidFill>
                  <a:schemeClr val="tx1"/>
                </a:solidFill>
                <a:latin typeface="Arial" charset="0"/>
                <a:ea typeface="Arial Unicode MS" pitchFamily="34" charset="-128"/>
                <a:cs typeface="Arial Unicode MS" pitchFamily="34" charset="-128"/>
              </a:defRPr>
            </a:lvl2pPr>
            <a:lvl3pPr marL="1143000" indent="-228600" eaLnBrk="0" hangingPunct="0">
              <a:defRPr sz="2800">
                <a:solidFill>
                  <a:schemeClr val="tx1"/>
                </a:solidFill>
                <a:latin typeface="Arial" charset="0"/>
                <a:ea typeface="Arial Unicode MS" pitchFamily="34" charset="-128"/>
                <a:cs typeface="Arial Unicode MS" pitchFamily="34" charset="-128"/>
              </a:defRPr>
            </a:lvl3pPr>
            <a:lvl4pPr marL="1600200" indent="-228600" eaLnBrk="0" hangingPunct="0">
              <a:defRPr sz="2800">
                <a:solidFill>
                  <a:schemeClr val="tx1"/>
                </a:solidFill>
                <a:latin typeface="Arial" charset="0"/>
                <a:ea typeface="Arial Unicode MS" pitchFamily="34" charset="-128"/>
                <a:cs typeface="Arial Unicode MS" pitchFamily="34" charset="-128"/>
              </a:defRPr>
            </a:lvl4pPr>
            <a:lvl5pPr marL="2057400" indent="-228600" eaLnBrk="0" hangingPunct="0">
              <a:defRPr sz="2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fld id="{097858E0-8A16-4BEF-B6A3-C035257D80A8}" type="slidenum">
              <a:rPr lang="en-US" sz="1400" smtClean="0">
                <a:solidFill>
                  <a:schemeClr val="bg1"/>
                </a:solidFill>
              </a:rPr>
              <a:pPr/>
              <a:t>18</a:t>
            </a:fld>
            <a:endParaRPr lang="en-US" sz="1400" smtClean="0">
              <a:solidFill>
                <a:schemeClr val="bg1"/>
              </a:solidFill>
            </a:endParaRPr>
          </a:p>
        </p:txBody>
      </p:sp>
      <p:sp>
        <p:nvSpPr>
          <p:cNvPr id="21507" name="Rectangle 2"/>
          <p:cNvSpPr>
            <a:spLocks noGrp="1" noChangeArrowheads="1"/>
          </p:cNvSpPr>
          <p:nvPr>
            <p:ph type="title"/>
          </p:nvPr>
        </p:nvSpPr>
        <p:spPr>
          <a:xfrm>
            <a:off x="116114" y="304800"/>
            <a:ext cx="9027886" cy="433388"/>
          </a:xfrm>
        </p:spPr>
        <p:txBody>
          <a:bodyPr/>
          <a:lstStyle/>
          <a:p>
            <a:r>
              <a:rPr lang="en-US" dirty="0" smtClean="0"/>
              <a:t>Dual system TSE* supplies electrical services </a:t>
            </a:r>
          </a:p>
        </p:txBody>
      </p:sp>
      <p:sp>
        <p:nvSpPr>
          <p:cNvPr id="21508" name="Rectangle 3"/>
          <p:cNvSpPr>
            <a:spLocks noGrp="1" noChangeArrowheads="1"/>
          </p:cNvSpPr>
          <p:nvPr>
            <p:ph type="body" idx="1"/>
          </p:nvPr>
        </p:nvSpPr>
        <p:spPr>
          <a:xfrm>
            <a:off x="231775" y="1057275"/>
            <a:ext cx="8447087" cy="3959225"/>
          </a:xfrm>
        </p:spPr>
        <p:txBody>
          <a:bodyPr/>
          <a:lstStyle/>
          <a:p>
            <a:pPr>
              <a:lnSpc>
                <a:spcPts val="2600"/>
              </a:lnSpc>
              <a:buFont typeface="Arial" pitchFamily="34" charset="0"/>
              <a:buChar char="•"/>
            </a:pPr>
            <a:r>
              <a:rPr lang="en-US" sz="2000" dirty="0" smtClean="0">
                <a:solidFill>
                  <a:schemeClr val="tx1">
                    <a:lumMod val="75000"/>
                  </a:schemeClr>
                </a:solidFill>
              </a:rPr>
              <a:t>On-board electric HVAC required</a:t>
            </a:r>
          </a:p>
          <a:p>
            <a:pPr lvl="1">
              <a:lnSpc>
                <a:spcPts val="2600"/>
              </a:lnSpc>
              <a:buFont typeface="Arial" pitchFamily="34" charset="0"/>
              <a:buChar char="─"/>
            </a:pPr>
            <a:r>
              <a:rPr lang="en-US" sz="1800" dirty="0" smtClean="0">
                <a:solidFill>
                  <a:schemeClr val="tx1">
                    <a:lumMod val="75000"/>
                  </a:schemeClr>
                </a:solidFill>
              </a:rPr>
              <a:t>Cost up to $2,500 </a:t>
            </a:r>
          </a:p>
          <a:p>
            <a:pPr>
              <a:lnSpc>
                <a:spcPts val="2600"/>
              </a:lnSpc>
              <a:buFont typeface="Arial" pitchFamily="34" charset="0"/>
              <a:buChar char="•"/>
            </a:pPr>
            <a:r>
              <a:rPr lang="en-US" sz="2000" dirty="0" smtClean="0">
                <a:solidFill>
                  <a:schemeClr val="tx1">
                    <a:lumMod val="75000"/>
                  </a:schemeClr>
                </a:solidFill>
              </a:rPr>
              <a:t>Parking space costs up to $6,000</a:t>
            </a:r>
          </a:p>
          <a:p>
            <a:pPr>
              <a:lnSpc>
                <a:spcPts val="2600"/>
              </a:lnSpc>
              <a:buFont typeface="Arial" pitchFamily="34" charset="0"/>
              <a:buChar char="•"/>
            </a:pPr>
            <a:r>
              <a:rPr lang="en-US" sz="2000" dirty="0" smtClean="0">
                <a:solidFill>
                  <a:schemeClr val="tx1">
                    <a:lumMod val="75000"/>
                  </a:schemeClr>
                </a:solidFill>
              </a:rPr>
              <a:t>Plug-in pedestal like campground </a:t>
            </a:r>
          </a:p>
          <a:p>
            <a:pPr>
              <a:lnSpc>
                <a:spcPts val="2600"/>
              </a:lnSpc>
              <a:buFont typeface="Arial" pitchFamily="34" charset="0"/>
              <a:buChar char="•"/>
            </a:pPr>
            <a:r>
              <a:rPr lang="en-US" sz="2000" dirty="0" smtClean="0">
                <a:solidFill>
                  <a:schemeClr val="tx1">
                    <a:lumMod val="75000"/>
                  </a:schemeClr>
                </a:solidFill>
              </a:rPr>
              <a:t>Use costs $1.00/h</a:t>
            </a:r>
          </a:p>
          <a:p>
            <a:pPr>
              <a:lnSpc>
                <a:spcPts val="2600"/>
              </a:lnSpc>
              <a:spcBef>
                <a:spcPct val="25000"/>
              </a:spcBef>
              <a:buFont typeface="Arial" pitchFamily="34" charset="0"/>
              <a:buChar char="•"/>
            </a:pPr>
            <a:r>
              <a:rPr lang="en-US" sz="2000" dirty="0" smtClean="0">
                <a:solidFill>
                  <a:schemeClr val="tx1">
                    <a:lumMod val="75000"/>
                  </a:schemeClr>
                </a:solidFill>
              </a:rPr>
              <a:t>Standardized plugs desirable</a:t>
            </a:r>
          </a:p>
          <a:p>
            <a:pPr lvl="1">
              <a:lnSpc>
                <a:spcPts val="2600"/>
              </a:lnSpc>
              <a:spcBef>
                <a:spcPct val="25000"/>
              </a:spcBef>
              <a:buFont typeface="Arial" pitchFamily="34" charset="0"/>
              <a:buChar char="─"/>
            </a:pPr>
            <a:r>
              <a:rPr lang="en-US" sz="1800" dirty="0" smtClean="0">
                <a:solidFill>
                  <a:schemeClr val="tx1">
                    <a:lumMod val="75000"/>
                  </a:schemeClr>
                </a:solidFill>
              </a:rPr>
              <a:t>120V and/or 240V AC</a:t>
            </a:r>
          </a:p>
          <a:p>
            <a:pPr>
              <a:lnSpc>
                <a:spcPts val="2600"/>
              </a:lnSpc>
              <a:spcBef>
                <a:spcPct val="25000"/>
              </a:spcBef>
              <a:buFont typeface="Arial" pitchFamily="34" charset="0"/>
              <a:buChar char="•"/>
            </a:pPr>
            <a:r>
              <a:rPr lang="en-US" sz="2000" dirty="0" smtClean="0">
                <a:solidFill>
                  <a:schemeClr val="tx1">
                    <a:lumMod val="75000"/>
                  </a:schemeClr>
                </a:solidFill>
              </a:rPr>
              <a:t>Payback projected &lt;2 years for trucker</a:t>
            </a:r>
          </a:p>
          <a:p>
            <a:pPr>
              <a:lnSpc>
                <a:spcPts val="2600"/>
              </a:lnSpc>
              <a:spcBef>
                <a:spcPct val="25000"/>
              </a:spcBef>
              <a:buFont typeface="Arial" pitchFamily="34" charset="0"/>
              <a:buChar char="•"/>
            </a:pPr>
            <a:r>
              <a:rPr lang="en-US" sz="2000" dirty="0" smtClean="0">
                <a:solidFill>
                  <a:schemeClr val="tx1">
                    <a:lumMod val="75000"/>
                  </a:schemeClr>
                </a:solidFill>
              </a:rPr>
              <a:t>Can plug in reefer at some locations</a:t>
            </a:r>
          </a:p>
          <a:p>
            <a:pPr>
              <a:lnSpc>
                <a:spcPts val="2600"/>
              </a:lnSpc>
              <a:spcBef>
                <a:spcPct val="25000"/>
              </a:spcBef>
              <a:buFont typeface="Arial" pitchFamily="34" charset="0"/>
              <a:buChar char="•"/>
            </a:pPr>
            <a:r>
              <a:rPr lang="en-US" sz="2000" dirty="0" smtClean="0">
                <a:solidFill>
                  <a:schemeClr val="tx1">
                    <a:lumMod val="75000"/>
                  </a:schemeClr>
                </a:solidFill>
              </a:rPr>
              <a:t>Chicken and egg problem </a:t>
            </a:r>
          </a:p>
          <a:p>
            <a:pPr>
              <a:lnSpc>
                <a:spcPct val="80000"/>
              </a:lnSpc>
            </a:pPr>
            <a:endParaRPr lang="en-US" sz="3200" dirty="0" smtClean="0"/>
          </a:p>
        </p:txBody>
      </p:sp>
      <p:sp>
        <p:nvSpPr>
          <p:cNvPr id="21509" name="Text Box 7"/>
          <p:cNvSpPr txBox="1">
            <a:spLocks noChangeArrowheads="1"/>
          </p:cNvSpPr>
          <p:nvPr/>
        </p:nvSpPr>
        <p:spPr bwMode="auto">
          <a:xfrm>
            <a:off x="533400" y="5334000"/>
            <a:ext cx="281622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charset="0"/>
                <a:ea typeface="Arial Unicode MS" pitchFamily="34" charset="-128"/>
                <a:cs typeface="Arial Unicode MS" pitchFamily="34" charset="-128"/>
              </a:defRPr>
            </a:lvl1pPr>
            <a:lvl2pPr marL="742950" indent="-285750" eaLnBrk="0" hangingPunct="0">
              <a:defRPr sz="2800">
                <a:solidFill>
                  <a:schemeClr val="tx1"/>
                </a:solidFill>
                <a:latin typeface="Arial" charset="0"/>
                <a:ea typeface="Arial Unicode MS" pitchFamily="34" charset="-128"/>
                <a:cs typeface="Arial Unicode MS" pitchFamily="34" charset="-128"/>
              </a:defRPr>
            </a:lvl2pPr>
            <a:lvl3pPr marL="1143000" indent="-228600" eaLnBrk="0" hangingPunct="0">
              <a:defRPr sz="2800">
                <a:solidFill>
                  <a:schemeClr val="tx1"/>
                </a:solidFill>
                <a:latin typeface="Arial" charset="0"/>
                <a:ea typeface="Arial Unicode MS" pitchFamily="34" charset="-128"/>
                <a:cs typeface="Arial Unicode MS" pitchFamily="34" charset="-128"/>
              </a:defRPr>
            </a:lvl3pPr>
            <a:lvl4pPr marL="1600200" indent="-228600" eaLnBrk="0" hangingPunct="0">
              <a:defRPr sz="2800">
                <a:solidFill>
                  <a:schemeClr val="tx1"/>
                </a:solidFill>
                <a:latin typeface="Arial" charset="0"/>
                <a:ea typeface="Arial Unicode MS" pitchFamily="34" charset="-128"/>
                <a:cs typeface="Arial Unicode MS" pitchFamily="34" charset="-128"/>
              </a:defRPr>
            </a:lvl4pPr>
            <a:lvl5pPr marL="2057400" indent="-228600" eaLnBrk="0" hangingPunct="0">
              <a:defRPr sz="28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a:solidFill>
                  <a:schemeClr val="tx1"/>
                </a:solidFill>
                <a:latin typeface="Arial" charset="0"/>
                <a:ea typeface="Arial Unicode MS" pitchFamily="34" charset="-128"/>
                <a:cs typeface="Arial Unicode MS" pitchFamily="34" charset="-128"/>
              </a:defRPr>
            </a:lvl9pPr>
          </a:lstStyle>
          <a:p>
            <a:pPr eaLnBrk="1" hangingPunct="1">
              <a:spcBef>
                <a:spcPct val="50000"/>
              </a:spcBef>
            </a:pPr>
            <a:r>
              <a:rPr lang="en-US" sz="1800" b="1" dirty="0"/>
              <a:t>*</a:t>
            </a:r>
            <a:r>
              <a:rPr lang="en-US" sz="1800" dirty="0">
                <a:latin typeface="Arial Narrow" pitchFamily="34" charset="0"/>
              </a:rPr>
              <a:t>TSE= truck stop electrification, also called                         EPS= electrified parking space</a:t>
            </a:r>
          </a:p>
        </p:txBody>
      </p:sp>
      <p:pic>
        <p:nvPicPr>
          <p:cNvPr id="21510" name="Picture 12" descr="shurepower_system_we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1374" y="1116070"/>
            <a:ext cx="3146425" cy="224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14" descr="New York May 2004 05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6780" y="4868883"/>
            <a:ext cx="2055255" cy="154144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descr="shorepower pedesta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14851" y="3733800"/>
            <a:ext cx="2318249" cy="2676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51687" y="6515149"/>
            <a:ext cx="316112" cy="246221"/>
          </a:xfrm>
          <a:prstGeom prst="rect">
            <a:avLst/>
          </a:prstGeom>
          <a:noFill/>
        </p:spPr>
        <p:txBody>
          <a:bodyPr wrap="none" rtlCol="0">
            <a:spAutoFit/>
          </a:bodyPr>
          <a:lstStyle/>
          <a:p>
            <a:r>
              <a:rPr lang="en-US" sz="1000" dirty="0" smtClean="0"/>
              <a:t>18</a:t>
            </a:r>
            <a:endParaRPr lang="en-US" sz="1000" dirty="0"/>
          </a:p>
        </p:txBody>
      </p:sp>
    </p:spTree>
    <p:extLst>
      <p:ext uri="{BB962C8B-B14F-4D97-AF65-F5344CB8AC3E}">
        <p14:creationId xmlns:p14="http://schemas.microsoft.com/office/powerpoint/2010/main" val="3975498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174568" y="-810788"/>
            <a:ext cx="4811375" cy="906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Dual System Locations</a:t>
            </a:r>
            <a:endParaRPr lang="en-US" dirty="0"/>
          </a:p>
        </p:txBody>
      </p:sp>
      <p:sp>
        <p:nvSpPr>
          <p:cNvPr id="4" name="Donut 3"/>
          <p:cNvSpPr/>
          <p:nvPr/>
        </p:nvSpPr>
        <p:spPr>
          <a:xfrm>
            <a:off x="219693" y="6139878"/>
            <a:ext cx="151411" cy="136567"/>
          </a:xfrm>
          <a:prstGeom prst="donut">
            <a:avLst>
              <a:gd name="adj" fmla="val 47113"/>
            </a:avLst>
          </a:prstGeom>
          <a:solidFill>
            <a:srgbClr val="FF0000"/>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75013" y="6276445"/>
            <a:ext cx="985652" cy="254984"/>
          </a:xfrm>
          <a:prstGeom prst="rect">
            <a:avLst/>
          </a:prstGeom>
        </p:spPr>
        <p:txBody>
          <a:bodyPr vert="horz" wrap="square" lIns="91440" tIns="45720" rIns="91440" bIns="45720" rtlCol="0">
            <a:normAutofit fontScale="5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6" name="TextBox 5"/>
          <p:cNvSpPr txBox="1"/>
          <p:nvPr/>
        </p:nvSpPr>
        <p:spPr>
          <a:xfrm>
            <a:off x="380012" y="6056753"/>
            <a:ext cx="2232562" cy="195943"/>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rPr>
              <a:t>480 V e-TRU (reefer) connection</a:t>
            </a:r>
          </a:p>
        </p:txBody>
      </p:sp>
      <p:sp>
        <p:nvSpPr>
          <p:cNvPr id="7" name="Slide Number Placeholder 6"/>
          <p:cNvSpPr>
            <a:spLocks noGrp="1"/>
          </p:cNvSpPr>
          <p:nvPr>
            <p:ph type="sldNum" sz="quarter" idx="12"/>
          </p:nvPr>
        </p:nvSpPr>
        <p:spPr/>
        <p:txBody>
          <a:bodyPr/>
          <a:lstStyle/>
          <a:p>
            <a:pPr>
              <a:defRPr/>
            </a:pPr>
            <a:fld id="{1F91196C-D169-4F28-94A9-04553D1EC522}" type="slidenum">
              <a:rPr lang="en-US" smtClean="0"/>
              <a:pPr>
                <a:defRPr/>
              </a:pPr>
              <a:t>19</a:t>
            </a:fld>
            <a:endParaRPr lang="en-US"/>
          </a:p>
        </p:txBody>
      </p:sp>
    </p:spTree>
    <p:extLst>
      <p:ext uri="{BB962C8B-B14F-4D97-AF65-F5344CB8AC3E}">
        <p14:creationId xmlns:p14="http://schemas.microsoft.com/office/powerpoint/2010/main" val="197643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310" y="1169823"/>
            <a:ext cx="8219090" cy="1415722"/>
          </a:xfrm>
        </p:spPr>
        <p:txBody>
          <a:bodyPr/>
          <a:lstStyle/>
          <a:p>
            <a:pPr marL="0" indent="0">
              <a:buNone/>
            </a:pPr>
            <a:r>
              <a:rPr lang="en-US" sz="2200" b="1" dirty="0" smtClean="0">
                <a:solidFill>
                  <a:schemeClr val="tx1">
                    <a:lumMod val="75000"/>
                  </a:schemeClr>
                </a:solidFill>
              </a:rPr>
              <a:t>Idling is running a vehicle engine while the vehicle isn’t moving. Vehicle operators idle for a number of reasons—some better than others. </a:t>
            </a:r>
          </a:p>
          <a:p>
            <a:pPr marL="0" indent="0">
              <a:buNone/>
            </a:pPr>
            <a:endParaRPr lang="en-US" b="1" dirty="0" smtClean="0"/>
          </a:p>
          <a:p>
            <a:pPr marL="285750" lvl="1">
              <a:spcBef>
                <a:spcPts val="0"/>
              </a:spcBef>
              <a:buFont typeface="Arial" pitchFamily="34" charset="0"/>
              <a:buChar char="•"/>
            </a:pPr>
            <a:endParaRPr lang="en-US" dirty="0" smtClean="0"/>
          </a:p>
          <a:p>
            <a:endParaRPr lang="en-US" dirty="0"/>
          </a:p>
        </p:txBody>
      </p:sp>
      <p:sp>
        <p:nvSpPr>
          <p:cNvPr id="3" name="Title 2"/>
          <p:cNvSpPr>
            <a:spLocks noGrp="1"/>
          </p:cNvSpPr>
          <p:nvPr>
            <p:ph type="title"/>
          </p:nvPr>
        </p:nvSpPr>
        <p:spPr/>
        <p:txBody>
          <a:bodyPr/>
          <a:lstStyle/>
          <a:p>
            <a:r>
              <a:rPr lang="en-US" dirty="0" smtClean="0"/>
              <a:t>Basics: What Exactly Is Idling? </a:t>
            </a:r>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85517" y="2695575"/>
            <a:ext cx="4912247" cy="328906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1F91196C-D169-4F28-94A9-04553D1EC522}" type="slidenum">
              <a:rPr lang="en-US" smtClean="0"/>
              <a:pPr>
                <a:defRPr/>
              </a:pPr>
              <a:t>2</a:t>
            </a:fld>
            <a:endParaRPr lang="en-US"/>
          </a:p>
        </p:txBody>
      </p:sp>
    </p:spTree>
    <p:extLst>
      <p:ext uri="{BB962C8B-B14F-4D97-AF65-F5344CB8AC3E}">
        <p14:creationId xmlns:p14="http://schemas.microsoft.com/office/powerpoint/2010/main" val="1991969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83535" y="347445"/>
            <a:ext cx="8839200" cy="579436"/>
          </a:xfrm>
          <a:ln>
            <a:noFill/>
          </a:ln>
        </p:spPr>
        <p:txBody>
          <a:bodyPr/>
          <a:lstStyle/>
          <a:p>
            <a:r>
              <a:rPr lang="en-US" dirty="0" smtClean="0">
                <a:solidFill>
                  <a:schemeClr val="bg1"/>
                </a:solidFill>
              </a:rPr>
              <a:t>Single system electrified parking spaces </a:t>
            </a:r>
            <a:br>
              <a:rPr lang="en-US" dirty="0" smtClean="0">
                <a:solidFill>
                  <a:schemeClr val="bg1"/>
                </a:solidFill>
              </a:rPr>
            </a:br>
            <a:r>
              <a:rPr lang="en-US" dirty="0" smtClean="0">
                <a:solidFill>
                  <a:schemeClr val="bg1"/>
                </a:solidFill>
              </a:rPr>
              <a:t>require no investment by truck owner</a:t>
            </a:r>
          </a:p>
        </p:txBody>
      </p:sp>
      <p:sp>
        <p:nvSpPr>
          <p:cNvPr id="22531" name="Content Placeholder 2"/>
          <p:cNvSpPr>
            <a:spLocks noGrp="1"/>
          </p:cNvSpPr>
          <p:nvPr>
            <p:ph idx="1"/>
          </p:nvPr>
        </p:nvSpPr>
        <p:spPr>
          <a:xfrm>
            <a:off x="457200" y="1159668"/>
            <a:ext cx="8553450" cy="3941763"/>
          </a:xfrm>
        </p:spPr>
        <p:txBody>
          <a:bodyPr/>
          <a:lstStyle/>
          <a:p>
            <a:pPr>
              <a:lnSpc>
                <a:spcPct val="105000"/>
              </a:lnSpc>
              <a:buFont typeface="Arial" pitchFamily="34" charset="0"/>
              <a:buChar char="•"/>
            </a:pPr>
            <a:r>
              <a:rPr lang="en-US" sz="2200" dirty="0" smtClean="0">
                <a:solidFill>
                  <a:schemeClr val="tx1">
                    <a:lumMod val="75000"/>
                  </a:schemeClr>
                </a:solidFill>
              </a:rPr>
              <a:t>User satisfaction high</a:t>
            </a:r>
          </a:p>
          <a:p>
            <a:pPr lvl="1">
              <a:lnSpc>
                <a:spcPct val="105000"/>
              </a:lnSpc>
              <a:buFont typeface="Arial" pitchFamily="34" charset="0"/>
              <a:buChar char="─"/>
            </a:pPr>
            <a:r>
              <a:rPr lang="en-US" sz="2000" dirty="0" smtClean="0">
                <a:solidFill>
                  <a:schemeClr val="tx1">
                    <a:lumMod val="75000"/>
                  </a:schemeClr>
                </a:solidFill>
              </a:rPr>
              <a:t>No investment by truck owner</a:t>
            </a:r>
          </a:p>
          <a:p>
            <a:pPr lvl="1">
              <a:lnSpc>
                <a:spcPct val="105000"/>
              </a:lnSpc>
              <a:buFont typeface="Arial" pitchFamily="34" charset="0"/>
              <a:buChar char="─"/>
            </a:pPr>
            <a:r>
              <a:rPr lang="en-US" sz="2000" dirty="0" smtClean="0">
                <a:solidFill>
                  <a:schemeClr val="tx1">
                    <a:lumMod val="75000"/>
                  </a:schemeClr>
                </a:solidFill>
              </a:rPr>
              <a:t>Costs less than fuel for idling</a:t>
            </a:r>
          </a:p>
          <a:p>
            <a:pPr>
              <a:lnSpc>
                <a:spcPct val="105000"/>
              </a:lnSpc>
              <a:buFont typeface="Arial" pitchFamily="34" charset="0"/>
              <a:buChar char="•"/>
            </a:pPr>
            <a:r>
              <a:rPr lang="en-US" sz="2200" dirty="0" smtClean="0">
                <a:solidFill>
                  <a:schemeClr val="tx1">
                    <a:lumMod val="75000"/>
                  </a:schemeClr>
                </a:solidFill>
              </a:rPr>
              <a:t>Truck stop gets part of revenues</a:t>
            </a:r>
          </a:p>
          <a:p>
            <a:pPr>
              <a:lnSpc>
                <a:spcPct val="105000"/>
              </a:lnSpc>
              <a:buFont typeface="Arial" pitchFamily="34" charset="0"/>
              <a:buChar char="•"/>
            </a:pPr>
            <a:r>
              <a:rPr lang="en-US" sz="2200" dirty="0" smtClean="0">
                <a:solidFill>
                  <a:schemeClr val="tx1">
                    <a:lumMod val="75000"/>
                  </a:schemeClr>
                </a:solidFill>
              </a:rPr>
              <a:t>System owner could sell emission credits </a:t>
            </a:r>
          </a:p>
          <a:p>
            <a:pPr>
              <a:lnSpc>
                <a:spcPct val="105000"/>
              </a:lnSpc>
              <a:buFont typeface="Arial" pitchFamily="34" charset="0"/>
              <a:buChar char="•"/>
            </a:pPr>
            <a:r>
              <a:rPr lang="en-US" sz="2200" dirty="0" smtClean="0">
                <a:solidFill>
                  <a:schemeClr val="tx1">
                    <a:lumMod val="75000"/>
                  </a:schemeClr>
                </a:solidFill>
              </a:rPr>
              <a:t>About 100 locations available nationwide</a:t>
            </a:r>
          </a:p>
          <a:p>
            <a:pPr>
              <a:lnSpc>
                <a:spcPct val="105000"/>
              </a:lnSpc>
              <a:buFont typeface="Arial" pitchFamily="34" charset="0"/>
              <a:buChar char="•"/>
            </a:pPr>
            <a:r>
              <a:rPr lang="en-US" sz="2200" dirty="0" smtClean="0">
                <a:solidFill>
                  <a:schemeClr val="tx1">
                    <a:lumMod val="75000"/>
                  </a:schemeClr>
                </a:solidFill>
              </a:rPr>
              <a:t>Several purveyors offer similar </a:t>
            </a:r>
            <a:r>
              <a:rPr lang="en-US" sz="2200" dirty="0" smtClean="0">
                <a:solidFill>
                  <a:schemeClr val="tx1">
                    <a:lumMod val="75000"/>
                  </a:schemeClr>
                </a:solidFill>
              </a:rPr>
              <a:t>service</a:t>
            </a:r>
          </a:p>
          <a:p>
            <a:pPr>
              <a:lnSpc>
                <a:spcPct val="105000"/>
              </a:lnSpc>
              <a:buFont typeface="Arial" pitchFamily="34" charset="0"/>
              <a:buChar char="•"/>
            </a:pPr>
            <a:r>
              <a:rPr lang="en-US" sz="2200" dirty="0" smtClean="0">
                <a:solidFill>
                  <a:schemeClr val="tx1">
                    <a:lumMod val="75000"/>
                  </a:schemeClr>
                </a:solidFill>
              </a:rPr>
              <a:t>Can be used by any vehicle</a:t>
            </a:r>
            <a:r>
              <a:rPr lang="en-US" sz="2200" dirty="0" smtClean="0">
                <a:solidFill>
                  <a:schemeClr val="tx1">
                    <a:lumMod val="75000"/>
                  </a:schemeClr>
                </a:solidFill>
              </a:rPr>
              <a:t> </a:t>
            </a:r>
            <a:endParaRPr lang="en-US" sz="2200" dirty="0" smtClean="0">
              <a:solidFill>
                <a:schemeClr val="tx1">
                  <a:lumMod val="75000"/>
                </a:schemeClr>
              </a:solidFill>
            </a:endParaRPr>
          </a:p>
          <a:p>
            <a:pPr>
              <a:lnSpc>
                <a:spcPct val="105000"/>
              </a:lnSpc>
              <a:buFont typeface="Arial" pitchFamily="34" charset="0"/>
              <a:buChar char="•"/>
            </a:pPr>
            <a:r>
              <a:rPr lang="en-US" sz="2200" dirty="0" smtClean="0">
                <a:solidFill>
                  <a:schemeClr val="tx1">
                    <a:lumMod val="75000"/>
                  </a:schemeClr>
                </a:solidFill>
              </a:rPr>
              <a:t>Available for ambulances now</a:t>
            </a:r>
          </a:p>
        </p:txBody>
      </p:sp>
      <p:pic>
        <p:nvPicPr>
          <p:cNvPr id="22532" name="Picture 4" descr="cabaire_and_airedoc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6013" y="3556000"/>
            <a:ext cx="1474787"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cabaire_and_airedock.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2385" y="3697288"/>
            <a:ext cx="165362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http://www.idleaire.com/images/site_4_002_en.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16773" y="1163639"/>
            <a:ext cx="2644142" cy="207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457200" y="449264"/>
            <a:ext cx="8839200" cy="57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600" b="1" i="1">
                <a:solidFill>
                  <a:schemeClr val="tx2"/>
                </a:solidFill>
                <a:latin typeface="Arial" pitchFamily="34" charset="0"/>
                <a:ea typeface="+mj-ea"/>
                <a:cs typeface="Arial" pitchFamily="34" charset="0"/>
              </a:defRPr>
            </a:lvl1pPr>
            <a:lvl2pPr algn="l" rtl="0" fontAlgn="base">
              <a:spcBef>
                <a:spcPct val="0"/>
              </a:spcBef>
              <a:spcAft>
                <a:spcPct val="0"/>
              </a:spcAft>
              <a:defRPr sz="2600" b="1">
                <a:solidFill>
                  <a:schemeClr val="tx2"/>
                </a:solidFill>
                <a:latin typeface="Trebuchet MS" pitchFamily="34" charset="0"/>
              </a:defRPr>
            </a:lvl2pPr>
            <a:lvl3pPr algn="l" rtl="0" fontAlgn="base">
              <a:spcBef>
                <a:spcPct val="0"/>
              </a:spcBef>
              <a:spcAft>
                <a:spcPct val="0"/>
              </a:spcAft>
              <a:defRPr sz="2600" b="1">
                <a:solidFill>
                  <a:schemeClr val="tx2"/>
                </a:solidFill>
                <a:latin typeface="Trebuchet MS" pitchFamily="34" charset="0"/>
              </a:defRPr>
            </a:lvl3pPr>
            <a:lvl4pPr algn="l" rtl="0" fontAlgn="base">
              <a:spcBef>
                <a:spcPct val="0"/>
              </a:spcBef>
              <a:spcAft>
                <a:spcPct val="0"/>
              </a:spcAft>
              <a:defRPr sz="2600" b="1">
                <a:solidFill>
                  <a:schemeClr val="tx2"/>
                </a:solidFill>
                <a:latin typeface="Trebuchet MS" pitchFamily="34" charset="0"/>
              </a:defRPr>
            </a:lvl4pPr>
            <a:lvl5pPr algn="l" rtl="0" fontAlgn="base">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US" dirty="0" smtClean="0">
                <a:solidFill>
                  <a:schemeClr val="bg1"/>
                </a:solidFill>
              </a:rPr>
              <a:t>Single system electrified parking spaces </a:t>
            </a:r>
            <a:br>
              <a:rPr lang="en-US" dirty="0" smtClean="0">
                <a:solidFill>
                  <a:schemeClr val="bg1"/>
                </a:solidFill>
              </a:rPr>
            </a:br>
            <a:r>
              <a:rPr lang="en-US" dirty="0" smtClean="0">
                <a:solidFill>
                  <a:schemeClr val="bg1"/>
                </a:solidFill>
              </a:rPr>
              <a:t>require no investment by truck owner</a:t>
            </a:r>
            <a:endParaRPr lang="en-US" dirty="0" smtClean="0">
              <a:solidFill>
                <a:schemeClr val="bg1"/>
              </a:solidFill>
            </a:endParaRPr>
          </a:p>
        </p:txBody>
      </p:sp>
      <p:sp>
        <p:nvSpPr>
          <p:cNvPr id="8" name="Title 1"/>
          <p:cNvSpPr txBox="1">
            <a:spLocks/>
          </p:cNvSpPr>
          <p:nvPr/>
        </p:nvSpPr>
        <p:spPr bwMode="auto">
          <a:xfrm>
            <a:off x="304800" y="228600"/>
            <a:ext cx="8839200" cy="57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600" b="1" i="1">
                <a:solidFill>
                  <a:schemeClr val="tx2"/>
                </a:solidFill>
                <a:latin typeface="Arial" pitchFamily="34" charset="0"/>
                <a:ea typeface="+mj-ea"/>
                <a:cs typeface="Arial" pitchFamily="34" charset="0"/>
              </a:defRPr>
            </a:lvl1pPr>
            <a:lvl2pPr algn="l" rtl="0" fontAlgn="base">
              <a:spcBef>
                <a:spcPct val="0"/>
              </a:spcBef>
              <a:spcAft>
                <a:spcPct val="0"/>
              </a:spcAft>
              <a:defRPr sz="2600" b="1">
                <a:solidFill>
                  <a:schemeClr val="tx2"/>
                </a:solidFill>
                <a:latin typeface="Trebuchet MS" pitchFamily="34" charset="0"/>
              </a:defRPr>
            </a:lvl2pPr>
            <a:lvl3pPr algn="l" rtl="0" fontAlgn="base">
              <a:spcBef>
                <a:spcPct val="0"/>
              </a:spcBef>
              <a:spcAft>
                <a:spcPct val="0"/>
              </a:spcAft>
              <a:defRPr sz="2600" b="1">
                <a:solidFill>
                  <a:schemeClr val="tx2"/>
                </a:solidFill>
                <a:latin typeface="Trebuchet MS" pitchFamily="34" charset="0"/>
              </a:defRPr>
            </a:lvl3pPr>
            <a:lvl4pPr algn="l" rtl="0" fontAlgn="base">
              <a:spcBef>
                <a:spcPct val="0"/>
              </a:spcBef>
              <a:spcAft>
                <a:spcPct val="0"/>
              </a:spcAft>
              <a:defRPr sz="2600" b="1">
                <a:solidFill>
                  <a:schemeClr val="tx2"/>
                </a:solidFill>
                <a:latin typeface="Trebuchet MS" pitchFamily="34" charset="0"/>
              </a:defRPr>
            </a:lvl4pPr>
            <a:lvl5pPr algn="l" rtl="0" fontAlgn="base">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US" dirty="0" smtClean="0"/>
              <a:t>Single system electrified parking spaces </a:t>
            </a:r>
            <a:br>
              <a:rPr lang="en-US" dirty="0" smtClean="0"/>
            </a:br>
            <a:r>
              <a:rPr lang="en-US" dirty="0" smtClean="0"/>
              <a:t>require no investment by truck owner</a:t>
            </a:r>
            <a:endParaRPr lang="en-US" dirty="0" smtClean="0"/>
          </a:p>
        </p:txBody>
      </p:sp>
      <p:sp>
        <p:nvSpPr>
          <p:cNvPr id="2" name="Slide Number Placeholder 1"/>
          <p:cNvSpPr>
            <a:spLocks noGrp="1"/>
          </p:cNvSpPr>
          <p:nvPr>
            <p:ph type="sldNum" sz="quarter" idx="12"/>
          </p:nvPr>
        </p:nvSpPr>
        <p:spPr/>
        <p:txBody>
          <a:bodyPr/>
          <a:lstStyle/>
          <a:p>
            <a:pPr>
              <a:defRPr/>
            </a:pPr>
            <a:fld id="{1F91196C-D169-4F28-94A9-04553D1EC522}" type="slidenum">
              <a:rPr lang="en-US" smtClean="0"/>
              <a:pPr>
                <a:defRPr/>
              </a:pPr>
              <a:t>20</a:t>
            </a:fld>
            <a:endParaRPr lang="en-US"/>
          </a:p>
        </p:txBody>
      </p:sp>
    </p:spTree>
    <p:extLst>
      <p:ext uri="{BB962C8B-B14F-4D97-AF65-F5344CB8AC3E}">
        <p14:creationId xmlns:p14="http://schemas.microsoft.com/office/powerpoint/2010/main" val="882641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304800" y="302478"/>
            <a:ext cx="6440714" cy="901700"/>
          </a:xfrm>
        </p:spPr>
        <p:txBody>
          <a:bodyPr/>
          <a:lstStyle/>
          <a:p>
            <a:r>
              <a:rPr lang="en-US" dirty="0" smtClean="0"/>
              <a:t>Largest Single System Purveyor’s Sites</a:t>
            </a:r>
            <a:endParaRPr lang="en-US" dirty="0"/>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204178"/>
            <a:ext cx="8963881" cy="493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1F91196C-D169-4F28-94A9-04553D1EC522}" type="slidenum">
              <a:rPr lang="en-US" smtClean="0"/>
              <a:pPr>
                <a:defRPr/>
              </a:pPr>
              <a:t>21</a:t>
            </a:fld>
            <a:endParaRPr lang="en-US"/>
          </a:p>
        </p:txBody>
      </p:sp>
    </p:spTree>
    <p:extLst>
      <p:ext uri="{BB962C8B-B14F-4D97-AF65-F5344CB8AC3E}">
        <p14:creationId xmlns:p14="http://schemas.microsoft.com/office/powerpoint/2010/main" val="857391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Technologies have pros and cons</a:t>
            </a:r>
          </a:p>
        </p:txBody>
      </p:sp>
      <p:graphicFrame>
        <p:nvGraphicFramePr>
          <p:cNvPr id="4" name="Group 59"/>
          <p:cNvGraphicFramePr>
            <a:graphicFrameLocks/>
          </p:cNvGraphicFramePr>
          <p:nvPr>
            <p:extLst>
              <p:ext uri="{D42A27DB-BD31-4B8C-83A1-F6EECF244321}">
                <p14:modId xmlns:p14="http://schemas.microsoft.com/office/powerpoint/2010/main" val="68634129"/>
              </p:ext>
            </p:extLst>
          </p:nvPr>
        </p:nvGraphicFramePr>
        <p:xfrm>
          <a:off x="228600" y="990600"/>
          <a:ext cx="8686800" cy="5010152"/>
        </p:xfrm>
        <a:graphic>
          <a:graphicData uri="http://schemas.openxmlformats.org/drawingml/2006/table">
            <a:tbl>
              <a:tblPr/>
              <a:tblGrid>
                <a:gridCol w="2286000"/>
                <a:gridCol w="1905000"/>
                <a:gridCol w="2133600"/>
                <a:gridCol w="2362200"/>
              </a:tblGrid>
              <a:tr h="566738">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hlink"/>
                          </a:solidFill>
                          <a:effectLst/>
                          <a:latin typeface="Arial Narrow" pitchFamily="34" charset="0"/>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800" b="1" i="0" u="none" strike="noStrike" cap="none" normalizeH="0" baseline="0" smtClean="0">
                          <a:ln>
                            <a:noFill/>
                          </a:ln>
                          <a:solidFill>
                            <a:schemeClr val="hlink"/>
                          </a:solidFill>
                          <a:effectLst/>
                          <a:latin typeface="Arial Narrow" pitchFamily="34" charset="0"/>
                        </a:rPr>
                        <a:t>Services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800" b="1" i="0" u="none" strike="noStrike" cap="none" normalizeH="0" baseline="0" smtClean="0">
                          <a:ln>
                            <a:noFill/>
                          </a:ln>
                          <a:solidFill>
                            <a:schemeClr val="hlink"/>
                          </a:solidFill>
                          <a:effectLst/>
                          <a:latin typeface="Arial Narrow" pitchFamily="34" charset="0"/>
                        </a:rPr>
                        <a:t>Advantages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800" b="1" i="0" u="none" strike="noStrike" cap="none" normalizeH="0" baseline="0" smtClean="0">
                          <a:ln>
                            <a:noFill/>
                          </a:ln>
                          <a:solidFill>
                            <a:schemeClr val="hlink"/>
                          </a:solidFill>
                          <a:effectLst/>
                          <a:latin typeface="Arial Narrow" pitchFamily="34" charset="0"/>
                        </a:rPr>
                        <a:t>Disadvantages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Narrow" pitchFamily="34" charset="0"/>
                        </a:rPr>
                        <a:t>Idling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No investment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Narrow" pitchFamily="34" charset="0"/>
                        </a:rPr>
                        <a:t>High emissions, noise, fuel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Automatic start-stop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All, intermittently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Low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Noisy, minimal benefit in winter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APU or similar device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rgbClr val="FF6600"/>
                          </a:solidFill>
                          <a:effectLst/>
                          <a:latin typeface="Arial Narrow" pitchFamily="34" charset="0"/>
                        </a:rPr>
                        <a:t>Anywhere, anytime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High cost and weight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Truck stop electrification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1900" b="1" i="0" u="none" strike="noStrike" cap="none" normalizeH="0" baseline="0" smtClean="0">
                          <a:ln>
                            <a:noFill/>
                          </a:ln>
                          <a:solidFill>
                            <a:schemeClr val="tx1"/>
                          </a:solidFill>
                          <a:effectLst/>
                          <a:latin typeface="Arial Narrow" pitchFamily="34" charset="0"/>
                        </a:rPr>
                        <a:t>No</a:t>
                      </a:r>
                      <a:r>
                        <a:rPr kumimoji="0" lang="en-US" sz="1900" b="1" i="0" u="none" strike="noStrike" cap="none" normalizeH="0" baseline="0" smtClean="0">
                          <a:ln>
                            <a:noFill/>
                          </a:ln>
                          <a:solidFill>
                            <a:srgbClr val="FF6600"/>
                          </a:solidFill>
                          <a:effectLst/>
                          <a:latin typeface="Arial Narrow" pitchFamily="34" charset="0"/>
                        </a:rPr>
                        <a:t> local </a:t>
                      </a:r>
                      <a:r>
                        <a:rPr kumimoji="0" lang="en-US" sz="1900" b="1" i="0" u="none" strike="noStrike" cap="none" normalizeH="0" baseline="0" smtClean="0">
                          <a:ln>
                            <a:noFill/>
                          </a:ln>
                          <a:solidFill>
                            <a:schemeClr val="tx1"/>
                          </a:solidFill>
                          <a:effectLst/>
                          <a:latin typeface="Arial Narrow" pitchFamily="34" charset="0"/>
                        </a:rPr>
                        <a:t>emissions, pay-per-view, quiet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rgbClr val="FF6600"/>
                          </a:solidFill>
                          <a:effectLst/>
                          <a:latin typeface="Arial Narrow" pitchFamily="34" charset="0"/>
                        </a:rPr>
                        <a:t>Requires equipped location, </a:t>
                      </a:r>
                      <a:r>
                        <a:rPr kumimoji="0" lang="en-US" sz="2000" b="1" i="0" u="none" strike="noStrike" cap="none" normalizeH="0" baseline="0" smtClean="0">
                          <a:ln>
                            <a:noFill/>
                          </a:ln>
                          <a:solidFill>
                            <a:schemeClr val="tx1"/>
                          </a:solidFill>
                          <a:effectLst/>
                          <a:latin typeface="Arial Narrow" pitchFamily="34"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Heater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Heating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Low cost and 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Not full service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Air conditioner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Cooling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Narrow" pitchFamily="34" charset="0"/>
                        </a:rPr>
                        <a:t>Low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Narrow" pitchFamily="34" charset="0"/>
                        </a:rPr>
                        <a:t>Not full service, energy storage may be heavy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1F91196C-D169-4F28-94A9-04553D1EC522}" type="slidenum">
              <a:rPr lang="en-US" smtClean="0"/>
              <a:pPr>
                <a:defRPr/>
              </a:pPr>
              <a:t>22</a:t>
            </a:fld>
            <a:endParaRPr lang="en-US"/>
          </a:p>
        </p:txBody>
      </p:sp>
    </p:spTree>
    <p:extLst>
      <p:ext uri="{BB962C8B-B14F-4D97-AF65-F5344CB8AC3E}">
        <p14:creationId xmlns:p14="http://schemas.microsoft.com/office/powerpoint/2010/main" val="576396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Options </a:t>
            </a:r>
            <a:r>
              <a:rPr lang="en-US" dirty="0" smtClean="0"/>
              <a:t>for Medium- and Light-Duty Vehicles</a:t>
            </a:r>
            <a:endParaRPr lang="en-US" dirty="0"/>
          </a:p>
        </p:txBody>
      </p:sp>
      <p:sp>
        <p:nvSpPr>
          <p:cNvPr id="3" name="Rectangle 2"/>
          <p:cNvSpPr/>
          <p:nvPr/>
        </p:nvSpPr>
        <p:spPr>
          <a:xfrm>
            <a:off x="227114" y="2432715"/>
            <a:ext cx="8550094" cy="3739485"/>
          </a:xfrm>
          <a:prstGeom prst="rect">
            <a:avLst/>
          </a:prstGeom>
        </p:spPr>
        <p:txBody>
          <a:bodyPr wrap="square">
            <a:spAutoFit/>
          </a:bodyPr>
          <a:lstStyle/>
          <a:p>
            <a:pPr>
              <a:spcBef>
                <a:spcPts val="600"/>
              </a:spcBef>
              <a:spcAft>
                <a:spcPts val="600"/>
              </a:spcAft>
              <a:defRPr/>
            </a:pPr>
            <a:r>
              <a:rPr lang="en-US" sz="2200" b="1" dirty="0" smtClean="0">
                <a:solidFill>
                  <a:schemeClr val="tx1">
                    <a:lumMod val="75000"/>
                  </a:schemeClr>
                </a:solidFill>
              </a:rPr>
              <a:t>Devices and Technologies</a:t>
            </a:r>
          </a:p>
          <a:p>
            <a:pPr marL="285750" indent="-285750">
              <a:spcBef>
                <a:spcPts val="600"/>
              </a:spcBef>
              <a:buFont typeface="Arial" pitchFamily="34" charset="0"/>
              <a:buChar char="•"/>
              <a:defRPr/>
            </a:pPr>
            <a:r>
              <a:rPr lang="en-US" sz="2000" dirty="0">
                <a:solidFill>
                  <a:schemeClr val="tx1">
                    <a:lumMod val="75000"/>
                  </a:schemeClr>
                </a:solidFill>
              </a:rPr>
              <a:t>I</a:t>
            </a:r>
            <a:r>
              <a:rPr lang="en-US" sz="2000" dirty="0" smtClean="0">
                <a:solidFill>
                  <a:schemeClr val="tx1">
                    <a:lumMod val="75000"/>
                  </a:schemeClr>
                </a:solidFill>
              </a:rPr>
              <a:t>dle limiters (engine shutdown timers)</a:t>
            </a:r>
          </a:p>
          <a:p>
            <a:pPr marL="285750" lvl="1" indent="-285750">
              <a:spcBef>
                <a:spcPts val="600"/>
              </a:spcBef>
              <a:buFont typeface="Arial" pitchFamily="34" charset="0"/>
              <a:buChar char="•"/>
              <a:defRPr/>
            </a:pPr>
            <a:r>
              <a:rPr lang="en-US" sz="2000" dirty="0">
                <a:solidFill>
                  <a:schemeClr val="tx1">
                    <a:lumMod val="75000"/>
                  </a:schemeClr>
                </a:solidFill>
              </a:rPr>
              <a:t>Automatic engine stop-start controls with battery-charge monitor </a:t>
            </a:r>
            <a:endParaRPr lang="en-US" sz="2000" dirty="0" smtClean="0">
              <a:solidFill>
                <a:schemeClr val="tx1">
                  <a:lumMod val="75000"/>
                </a:schemeClr>
              </a:solidFill>
            </a:endParaRPr>
          </a:p>
          <a:p>
            <a:pPr marL="285750" lvl="1" indent="-285750">
              <a:spcBef>
                <a:spcPts val="600"/>
              </a:spcBef>
              <a:buFont typeface="Arial" pitchFamily="34" charset="0"/>
              <a:buChar char="•"/>
              <a:defRPr/>
            </a:pPr>
            <a:r>
              <a:rPr lang="en-US" sz="2000" dirty="0" smtClean="0">
                <a:solidFill>
                  <a:schemeClr val="tx1">
                    <a:lumMod val="75000"/>
                  </a:schemeClr>
                </a:solidFill>
              </a:rPr>
              <a:t>Air and coolant heaters </a:t>
            </a:r>
          </a:p>
          <a:p>
            <a:pPr marL="742950" lvl="1" indent="-285750">
              <a:spcBef>
                <a:spcPts val="600"/>
              </a:spcBef>
              <a:buFont typeface="Calibri" pitchFamily="34" charset="0"/>
              <a:buChar char="−"/>
              <a:defRPr/>
            </a:pPr>
            <a:r>
              <a:rPr lang="en-US" dirty="0" smtClean="0">
                <a:solidFill>
                  <a:schemeClr val="tx1">
                    <a:lumMod val="75000"/>
                  </a:schemeClr>
                </a:solidFill>
              </a:rPr>
              <a:t>Air heaters operate with a flame and blower</a:t>
            </a:r>
          </a:p>
          <a:p>
            <a:pPr marL="742950" lvl="1" indent="-285750">
              <a:spcBef>
                <a:spcPts val="600"/>
              </a:spcBef>
              <a:buFont typeface="Calibri" pitchFamily="34" charset="0"/>
              <a:buChar char="−"/>
              <a:defRPr/>
            </a:pPr>
            <a:r>
              <a:rPr lang="en-US" dirty="0" smtClean="0">
                <a:solidFill>
                  <a:schemeClr val="tx1">
                    <a:lumMod val="75000"/>
                  </a:schemeClr>
                </a:solidFill>
              </a:rPr>
              <a:t>Coolant heaters circulate warmed </a:t>
            </a:r>
            <a:r>
              <a:rPr lang="en-US" dirty="0" smtClean="0">
                <a:solidFill>
                  <a:schemeClr val="tx1">
                    <a:lumMod val="75000"/>
                  </a:schemeClr>
                </a:solidFill>
              </a:rPr>
              <a:t>engine coolant</a:t>
            </a:r>
            <a:r>
              <a:rPr lang="en-US" dirty="0" smtClean="0">
                <a:solidFill>
                  <a:schemeClr val="tx1">
                    <a:lumMod val="75000"/>
                  </a:schemeClr>
                </a:solidFill>
              </a:rPr>
              <a:t>;                                                    </a:t>
            </a:r>
            <a:r>
              <a:rPr lang="en-US" dirty="0" smtClean="0">
                <a:solidFill>
                  <a:schemeClr val="tx1">
                    <a:lumMod val="75000"/>
                  </a:schemeClr>
                </a:solidFill>
              </a:rPr>
              <a:t>can provide heat for several hours</a:t>
            </a:r>
          </a:p>
          <a:p>
            <a:pPr marL="285750" indent="-285750">
              <a:spcBef>
                <a:spcPts val="600"/>
              </a:spcBef>
              <a:buFont typeface="Arial" pitchFamily="34" charset="0"/>
              <a:buChar char="•"/>
              <a:defRPr/>
            </a:pPr>
            <a:r>
              <a:rPr lang="en-US" sz="2000" dirty="0"/>
              <a:t>Small </a:t>
            </a:r>
            <a:r>
              <a:rPr lang="en-US" sz="2000" dirty="0" smtClean="0"/>
              <a:t>fans (blow heat out of a hot vehicle</a:t>
            </a:r>
            <a:r>
              <a:rPr lang="en-US" sz="2000" dirty="0" smtClean="0"/>
              <a:t>)</a:t>
            </a:r>
          </a:p>
          <a:p>
            <a:pPr marL="285750" indent="-285750">
              <a:spcBef>
                <a:spcPts val="600"/>
              </a:spcBef>
              <a:buFont typeface="Arial" pitchFamily="34" charset="0"/>
              <a:buChar char="•"/>
              <a:defRPr/>
            </a:pPr>
            <a:r>
              <a:rPr lang="en-US" sz="2000" dirty="0" smtClean="0"/>
              <a:t>12-volt air-conditioner for ambulance cab</a:t>
            </a:r>
            <a:endParaRPr lang="en-US" sz="2000" dirty="0"/>
          </a:p>
          <a:p>
            <a:pPr marL="285750" indent="-285750">
              <a:spcBef>
                <a:spcPts val="600"/>
              </a:spcBef>
              <a:buFont typeface="Arial" pitchFamily="34" charset="0"/>
              <a:buChar char="•"/>
              <a:defRPr/>
            </a:pPr>
            <a:endParaRPr lang="en-US" sz="1600" dirty="0" smtClean="0"/>
          </a:p>
        </p:txBody>
      </p:sp>
      <p:sp>
        <p:nvSpPr>
          <p:cNvPr id="5" name="Rectangle 4"/>
          <p:cNvSpPr/>
          <p:nvPr/>
        </p:nvSpPr>
        <p:spPr>
          <a:xfrm>
            <a:off x="198697" y="1066800"/>
            <a:ext cx="8578511" cy="1200329"/>
          </a:xfrm>
          <a:prstGeom prst="rect">
            <a:avLst/>
          </a:prstGeom>
        </p:spPr>
        <p:txBody>
          <a:bodyPr wrap="square">
            <a:spAutoFit/>
          </a:bodyPr>
          <a:lstStyle/>
          <a:p>
            <a:pPr>
              <a:spcBef>
                <a:spcPts val="600"/>
              </a:spcBef>
              <a:spcAft>
                <a:spcPts val="600"/>
              </a:spcAft>
              <a:defRPr/>
            </a:pPr>
            <a:r>
              <a:rPr lang="en-US" sz="2200" b="1" dirty="0" smtClean="0">
                <a:solidFill>
                  <a:schemeClr val="tx1">
                    <a:lumMod val="75000"/>
                  </a:schemeClr>
                </a:solidFill>
              </a:rPr>
              <a:t>Driver Education, Policy Implementation, and/or Schedule Adjustments</a:t>
            </a:r>
          </a:p>
          <a:p>
            <a:pPr marL="285750" indent="-285750">
              <a:spcBef>
                <a:spcPts val="600"/>
              </a:spcBef>
              <a:buFont typeface="Arial" pitchFamily="34" charset="0"/>
              <a:buChar char="•"/>
              <a:defRPr/>
            </a:pPr>
            <a:r>
              <a:rPr lang="en-US" sz="2000" dirty="0" smtClean="0">
                <a:solidFill>
                  <a:schemeClr val="tx1">
                    <a:lumMod val="75000"/>
                  </a:schemeClr>
                </a:solidFill>
              </a:rPr>
              <a:t>Vehicle/fleet telematics (to monitor driver behavior, including idling time) can support education and policy</a:t>
            </a:r>
            <a:r>
              <a:rPr lang="en-US" sz="2000" dirty="0" smtClean="0">
                <a:solidFill>
                  <a:schemeClr val="tx1">
                    <a:lumMod val="75000"/>
                  </a:schemeClr>
                </a:solidFill>
              </a:rPr>
              <a:t>.</a:t>
            </a:r>
          </a:p>
        </p:txBody>
      </p:sp>
      <p:sp>
        <p:nvSpPr>
          <p:cNvPr id="6" name="TextBox 5"/>
          <p:cNvSpPr txBox="1"/>
          <p:nvPr/>
        </p:nvSpPr>
        <p:spPr>
          <a:xfrm>
            <a:off x="8777208" y="6598176"/>
            <a:ext cx="366792" cy="246221"/>
          </a:xfrm>
          <a:prstGeom prst="rect">
            <a:avLst/>
          </a:prstGeom>
          <a:noFill/>
        </p:spPr>
        <p:txBody>
          <a:bodyPr wrap="square" rtlCol="0">
            <a:spAutoFit/>
          </a:bodyPr>
          <a:lstStyle/>
          <a:p>
            <a:r>
              <a:rPr lang="en-US" sz="1000" dirty="0" smtClean="0"/>
              <a:t>23</a:t>
            </a:r>
            <a:endParaRPr lang="en-US" sz="1000" dirty="0"/>
          </a:p>
        </p:txBody>
      </p:sp>
      <p:pic>
        <p:nvPicPr>
          <p:cNvPr id="4100" name="Picture 4" descr="IdleRight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2385463"/>
            <a:ext cx="832013" cy="87534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dleright.havis.com/images/body-images/application-img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9359" y="2133600"/>
            <a:ext cx="1716288" cy="432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1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r>
              <a:rPr lang="en-US" dirty="0"/>
              <a:t>Watch for </a:t>
            </a:r>
            <a:r>
              <a:rPr lang="en-US" dirty="0" err="1" smtClean="0"/>
              <a:t>IdleBox</a:t>
            </a:r>
            <a:r>
              <a:rPr lang="en-US" dirty="0" smtClean="0"/>
              <a:t>!</a:t>
            </a:r>
            <a:r>
              <a:rPr lang="en-US" dirty="0"/>
              <a:t/>
            </a:r>
            <a:br>
              <a:rPr lang="en-US" dirty="0"/>
            </a:br>
            <a:endParaRPr lang="en-US" dirty="0"/>
          </a:p>
        </p:txBody>
      </p:sp>
      <p:sp>
        <p:nvSpPr>
          <p:cNvPr id="4" name="Content Placeholder 3"/>
          <p:cNvSpPr>
            <a:spLocks noGrp="1"/>
          </p:cNvSpPr>
          <p:nvPr>
            <p:ph sz="half" idx="1"/>
          </p:nvPr>
        </p:nvSpPr>
        <p:spPr>
          <a:xfrm>
            <a:off x="4419600" y="1143000"/>
            <a:ext cx="4648200" cy="4525963"/>
          </a:xfrm>
        </p:spPr>
        <p:txBody>
          <a:bodyPr/>
          <a:lstStyle/>
          <a:p>
            <a:pPr>
              <a:buFont typeface="Arial" pitchFamily="34" charset="0"/>
              <a:buChar char="•"/>
            </a:pPr>
            <a:r>
              <a:rPr lang="en-US" dirty="0" err="1">
                <a:solidFill>
                  <a:schemeClr val="tx1">
                    <a:lumMod val="75000"/>
                  </a:schemeClr>
                </a:solidFill>
              </a:rPr>
              <a:t>IdleBox</a:t>
            </a:r>
            <a:r>
              <a:rPr lang="en-US" dirty="0">
                <a:solidFill>
                  <a:schemeClr val="tx1">
                    <a:lumMod val="75000"/>
                  </a:schemeClr>
                </a:solidFill>
              </a:rPr>
              <a:t>, a soon-to-be-launched electronic “toolbox,” will include information on approaches to idling reduction, tools for educating drivers, and a national database of idling regulations (</a:t>
            </a:r>
            <a:r>
              <a:rPr lang="en-US" dirty="0" err="1">
                <a:solidFill>
                  <a:schemeClr val="tx1">
                    <a:lumMod val="75000"/>
                  </a:schemeClr>
                </a:solidFill>
              </a:rPr>
              <a:t>IdleBase</a:t>
            </a:r>
            <a:r>
              <a:rPr lang="en-US" dirty="0">
                <a:solidFill>
                  <a:schemeClr val="tx1">
                    <a:lumMod val="75000"/>
                  </a:schemeClr>
                </a:solidFill>
              </a:rPr>
              <a:t>) for on-road vehicles. </a:t>
            </a:r>
            <a:endParaRPr lang="en-US" dirty="0" smtClean="0">
              <a:solidFill>
                <a:schemeClr val="tx1">
                  <a:lumMod val="75000"/>
                </a:schemeClr>
              </a:solidFill>
            </a:endParaRPr>
          </a:p>
          <a:p>
            <a:pPr>
              <a:buFont typeface="Arial" pitchFamily="34" charset="0"/>
              <a:buChar char="•"/>
            </a:pPr>
            <a:r>
              <a:rPr lang="en-US" i="1" dirty="0">
                <a:solidFill>
                  <a:schemeClr val="tx1">
                    <a:lumMod val="75000"/>
                  </a:schemeClr>
                </a:solidFill>
              </a:rPr>
              <a:t>If you’d like to be alerted when </a:t>
            </a:r>
            <a:r>
              <a:rPr lang="en-US" i="1" dirty="0" err="1">
                <a:solidFill>
                  <a:schemeClr val="tx1">
                    <a:lumMod val="75000"/>
                  </a:schemeClr>
                </a:solidFill>
              </a:rPr>
              <a:t>IdleBox</a:t>
            </a:r>
            <a:r>
              <a:rPr lang="en-US" i="1" dirty="0">
                <a:solidFill>
                  <a:schemeClr val="tx1">
                    <a:lumMod val="75000"/>
                  </a:schemeClr>
                </a:solidFill>
              </a:rPr>
              <a:t> is launched, please give me your contact information after the presentation.</a:t>
            </a:r>
            <a:endParaRPr lang="en-US" dirty="0">
              <a:solidFill>
                <a:schemeClr val="tx1">
                  <a:lumMod val="75000"/>
                </a:schemeClr>
              </a:solidFill>
            </a:endParaRPr>
          </a:p>
          <a:p>
            <a:endParaRPr lang="en-US" dirty="0"/>
          </a:p>
          <a:p>
            <a:endParaRPr lang="en-US" dirty="0"/>
          </a:p>
        </p:txBody>
      </p:sp>
      <p:sp>
        <p:nvSpPr>
          <p:cNvPr id="3" name="Rectangle 2"/>
          <p:cNvSpPr/>
          <p:nvPr/>
        </p:nvSpPr>
        <p:spPr>
          <a:xfrm>
            <a:off x="2286000" y="1720840"/>
            <a:ext cx="4572000" cy="646331"/>
          </a:xfrm>
          <a:prstGeom prst="rect">
            <a:avLst/>
          </a:prstGeom>
        </p:spPr>
        <p:txBody>
          <a:bodyPr>
            <a:spAutoFit/>
          </a:bodyPr>
          <a:lstStyle/>
          <a:p>
            <a:r>
              <a:rPr lang="en-US" dirty="0"/>
              <a:t> </a:t>
            </a:r>
          </a:p>
          <a:p>
            <a:r>
              <a:rPr lang="en-US" dirty="0"/>
              <a:t> </a:t>
            </a:r>
          </a:p>
        </p:txBody>
      </p:sp>
      <p:pic>
        <p:nvPicPr>
          <p:cNvPr id="6" name="Picture 2"/>
          <p:cNvPicPr>
            <a:picLocks noGrp="1" noChangeAspect="1" noChangeArrowheads="1"/>
          </p:cNvPicPr>
          <p:nvPr>
            <p:ph sz="half" idx="2"/>
          </p:nvPr>
        </p:nvPicPr>
        <p:blipFill>
          <a:blip r:embed="rId2" cstate="screen"/>
          <a:srcRect/>
          <a:stretch>
            <a:fillRect/>
          </a:stretch>
        </p:blipFill>
        <p:spPr bwMode="auto">
          <a:xfrm>
            <a:off x="-1666" y="-76200"/>
            <a:ext cx="4486834" cy="6934201"/>
          </a:xfrm>
          <a:prstGeom prst="rect">
            <a:avLst/>
          </a:prstGeom>
          <a:noFill/>
          <a:ln w="9525">
            <a:noFill/>
            <a:miter lim="800000"/>
            <a:headEnd/>
            <a:tailEnd/>
          </a:ln>
          <a:effectLst/>
        </p:spPr>
      </p:pic>
      <p:sp>
        <p:nvSpPr>
          <p:cNvPr id="7" name="TextBox 6"/>
          <p:cNvSpPr txBox="1"/>
          <p:nvPr/>
        </p:nvSpPr>
        <p:spPr>
          <a:xfrm>
            <a:off x="4495800" y="6553200"/>
            <a:ext cx="2554514" cy="261257"/>
          </a:xfrm>
          <a:prstGeom prst="rect">
            <a:avLst/>
          </a:prstGeom>
          <a:solidFill>
            <a:schemeClr val="bg1"/>
          </a:solidFill>
        </p:spPr>
        <p:txBody>
          <a:bodyPr vert="horz" wrap="square" lIns="91440" tIns="45720" rIns="91440" bIns="45720" rtlCol="0">
            <a:normAutofit fontScale="5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b="1" dirty="0" smtClean="0">
                <a:solidFill>
                  <a:schemeClr val="tx1">
                    <a:lumMod val="75000"/>
                  </a:schemeClr>
                </a:solidFill>
                <a:latin typeface="Arial Narrow"/>
                <a:ea typeface="+mn-ea"/>
                <a:cs typeface="Arial Narrow"/>
              </a:rPr>
              <a:t>DRAFT  poster from </a:t>
            </a:r>
            <a:r>
              <a:rPr lang="en-US" sz="2323" b="1" dirty="0" err="1" smtClean="0">
                <a:solidFill>
                  <a:schemeClr val="tx1">
                    <a:lumMod val="75000"/>
                  </a:schemeClr>
                </a:solidFill>
                <a:latin typeface="Arial Narrow"/>
                <a:ea typeface="+mn-ea"/>
                <a:cs typeface="Arial Narrow"/>
              </a:rPr>
              <a:t>IdleBox</a:t>
            </a:r>
            <a:endParaRPr kumimoji="0" lang="en-US" sz="2323" b="1" i="0" u="none" strike="noStrike" kern="1200" cap="none" spc="0" normalizeH="0" baseline="0" noProof="0" dirty="0" smtClean="0">
              <a:ln>
                <a:noFill/>
              </a:ln>
              <a:solidFill>
                <a:schemeClr val="tx1">
                  <a:lumMod val="75000"/>
                </a:schemeClr>
              </a:solidFill>
              <a:effectLst/>
              <a:uLnTx/>
              <a:uFillTx/>
              <a:latin typeface="Arial Narrow"/>
              <a:ea typeface="+mn-ea"/>
              <a:cs typeface="Arial Narrow"/>
            </a:endParaRPr>
          </a:p>
        </p:txBody>
      </p:sp>
      <p:sp>
        <p:nvSpPr>
          <p:cNvPr id="8" name="Slide Number Placeholder 7"/>
          <p:cNvSpPr>
            <a:spLocks noGrp="1"/>
          </p:cNvSpPr>
          <p:nvPr>
            <p:ph type="sldNum" sz="quarter" idx="12"/>
          </p:nvPr>
        </p:nvSpPr>
        <p:spPr/>
        <p:txBody>
          <a:bodyPr/>
          <a:lstStyle/>
          <a:p>
            <a:pPr>
              <a:defRPr/>
            </a:pPr>
            <a:fld id="{BF4A7B27-529D-4BC3-BABC-7330274110F8}" type="slidenum">
              <a:rPr lang="en-US" smtClean="0"/>
              <a:pPr>
                <a:defRPr/>
              </a:pPr>
              <a:t>24</a:t>
            </a:fld>
            <a:endParaRPr lang="en-US"/>
          </a:p>
        </p:txBody>
      </p:sp>
    </p:spTree>
    <p:extLst>
      <p:ext uri="{BB962C8B-B14F-4D97-AF65-F5344CB8AC3E}">
        <p14:creationId xmlns:p14="http://schemas.microsoft.com/office/powerpoint/2010/main" val="2804906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57200" y="304800"/>
            <a:ext cx="8229600" cy="1143000"/>
          </a:xfrm>
        </p:spPr>
        <p:txBody>
          <a:bodyPr/>
          <a:lstStyle/>
          <a:p>
            <a:r>
              <a:rPr lang="en-US" dirty="0" smtClean="0"/>
              <a:t>More Options </a:t>
            </a:r>
            <a:r>
              <a:rPr lang="en-US" dirty="0" smtClean="0"/>
              <a:t>for Medium- and Light-Duty </a:t>
            </a:r>
            <a:r>
              <a:rPr lang="en-US" dirty="0" smtClean="0"/>
              <a:t>Vehicles</a:t>
            </a:r>
            <a:endParaRPr lang="en-US" i="1" dirty="0" smtClean="0"/>
          </a:p>
        </p:txBody>
      </p:sp>
      <p:sp>
        <p:nvSpPr>
          <p:cNvPr id="6" name="Rectangle 5"/>
          <p:cNvSpPr/>
          <p:nvPr/>
        </p:nvSpPr>
        <p:spPr>
          <a:xfrm>
            <a:off x="76200" y="1206380"/>
            <a:ext cx="4076700" cy="4308872"/>
          </a:xfrm>
          <a:prstGeom prst="rect">
            <a:avLst/>
          </a:prstGeom>
        </p:spPr>
        <p:txBody>
          <a:bodyPr wrap="square">
            <a:spAutoFit/>
          </a:bodyPr>
          <a:lstStyle/>
          <a:p>
            <a:pPr marL="285750" indent="-285750">
              <a:buFont typeface="Arial" pitchFamily="34" charset="0"/>
              <a:buChar char="•"/>
              <a:defRPr/>
            </a:pPr>
            <a:r>
              <a:rPr lang="en-US" sz="2200" b="1" dirty="0" smtClean="0"/>
              <a:t>Hybrid </a:t>
            </a:r>
            <a:r>
              <a:rPr lang="en-US" sz="2200" b="1" dirty="0"/>
              <a:t>Drivetrain</a:t>
            </a:r>
          </a:p>
          <a:p>
            <a:pPr marL="800100" lvl="1" indent="-342900">
              <a:buFont typeface="Calibri" pitchFamily="34" charset="0"/>
              <a:buChar char="−"/>
              <a:defRPr/>
            </a:pPr>
            <a:r>
              <a:rPr lang="en-US" sz="2000" dirty="0"/>
              <a:t>Solves “creep” idling problem</a:t>
            </a:r>
          </a:p>
          <a:p>
            <a:pPr marL="285750" indent="-285750">
              <a:buFont typeface="Arial" pitchFamily="34" charset="0"/>
              <a:buChar char="•"/>
              <a:defRPr/>
            </a:pPr>
            <a:endParaRPr lang="en-US" sz="1600" b="1" dirty="0" smtClean="0"/>
          </a:p>
          <a:p>
            <a:pPr marL="285750" indent="-285750">
              <a:buFont typeface="Arial" pitchFamily="34" charset="0"/>
              <a:buChar char="•"/>
              <a:defRPr/>
            </a:pPr>
            <a:r>
              <a:rPr lang="en-US" sz="2200" b="1" dirty="0" smtClean="0"/>
              <a:t>Auxiliary Power</a:t>
            </a:r>
          </a:p>
          <a:p>
            <a:pPr marL="800100" lvl="1" indent="-342900">
              <a:buFont typeface="Calibri" pitchFamily="34" charset="0"/>
              <a:buChar char="−"/>
              <a:defRPr/>
            </a:pPr>
            <a:r>
              <a:rPr lang="en-US" sz="2000" dirty="0" smtClean="0"/>
              <a:t>Auxiliary </a:t>
            </a:r>
            <a:r>
              <a:rPr lang="en-US" sz="2000" dirty="0"/>
              <a:t>battery/power </a:t>
            </a:r>
            <a:r>
              <a:rPr lang="en-US" sz="2000" dirty="0" smtClean="0"/>
              <a:t>cells</a:t>
            </a:r>
          </a:p>
          <a:p>
            <a:pPr marL="742950" lvl="1" indent="-285750">
              <a:buFont typeface="Calibri" pitchFamily="34" charset="0"/>
              <a:buChar char="−"/>
              <a:defRPr/>
            </a:pPr>
            <a:endParaRPr lang="en-US" sz="1600" b="1" dirty="0" smtClean="0"/>
          </a:p>
          <a:p>
            <a:pPr marL="342900" indent="-342900">
              <a:buFont typeface="Arial" pitchFamily="34" charset="0"/>
              <a:buChar char="•"/>
              <a:defRPr/>
            </a:pPr>
            <a:r>
              <a:rPr lang="en-US" sz="2200" b="1" dirty="0" smtClean="0"/>
              <a:t>Electrified Parking Spaces</a:t>
            </a:r>
          </a:p>
          <a:p>
            <a:pPr marL="800100" lvl="1" indent="-342900">
              <a:buFont typeface="Calibri" pitchFamily="34" charset="0"/>
              <a:buChar char="−"/>
              <a:defRPr/>
            </a:pPr>
            <a:r>
              <a:rPr lang="en-US" sz="2000" dirty="0" smtClean="0"/>
              <a:t>Technology is emerging for some medium-duty vehicles such as </a:t>
            </a:r>
            <a:r>
              <a:rPr lang="en-US" sz="2000" dirty="0" smtClean="0"/>
              <a:t>ambulances</a:t>
            </a:r>
          </a:p>
          <a:p>
            <a:pPr marL="800100" lvl="1" indent="-342900">
              <a:buFont typeface="Calibri" pitchFamily="34" charset="0"/>
              <a:buChar char="−"/>
              <a:defRPr/>
            </a:pPr>
            <a:r>
              <a:rPr lang="en-US" sz="2000" dirty="0" smtClean="0"/>
              <a:t>Some refrigerated trucks can plug into shore power</a:t>
            </a:r>
            <a:endParaRPr lang="en-US" sz="2000" dirty="0" smtClean="0"/>
          </a:p>
          <a:p>
            <a:pPr lvl="1">
              <a:defRPr/>
            </a:pPr>
            <a:endParaRPr lang="en-US" sz="2000" dirty="0"/>
          </a:p>
          <a:p>
            <a:pPr marL="342900" lvl="1">
              <a:buFontTx/>
              <a:buChar char="-"/>
              <a:defRPr/>
            </a:pPr>
            <a:endParaRPr lang="en-US" sz="1600" dirty="0" smtClean="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3200400"/>
            <a:ext cx="4110618" cy="308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89252" y="6477000"/>
            <a:ext cx="316112" cy="246221"/>
          </a:xfrm>
          <a:prstGeom prst="rect">
            <a:avLst/>
          </a:prstGeom>
          <a:noFill/>
        </p:spPr>
        <p:txBody>
          <a:bodyPr wrap="none" rtlCol="0">
            <a:spAutoFit/>
          </a:bodyPr>
          <a:lstStyle/>
          <a:p>
            <a:r>
              <a:rPr lang="en-US" sz="1000" dirty="0" smtClean="0"/>
              <a:t>25</a:t>
            </a:r>
            <a:endParaRPr lang="en-US" sz="1000" dirty="0"/>
          </a:p>
        </p:txBody>
      </p:sp>
      <p:pic>
        <p:nvPicPr>
          <p:cNvPr id="7" name="Picture 4" descr="le1landingpag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52900" y="1179799"/>
            <a:ext cx="4830490" cy="1797576"/>
          </a:xfrm>
          <a:prstGeom prst="rect">
            <a:avLst/>
          </a:prstGeom>
          <a:noFill/>
          <a:ln w="9525">
            <a:noFill/>
          </a:ln>
        </p:spPr>
      </p:pic>
    </p:spTree>
    <p:extLst>
      <p:ext uri="{BB962C8B-B14F-4D97-AF65-F5344CB8AC3E}">
        <p14:creationId xmlns:p14="http://schemas.microsoft.com/office/powerpoint/2010/main" val="1505739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915400" cy="1143000"/>
          </a:xfrm>
        </p:spPr>
        <p:txBody>
          <a:bodyPr/>
          <a:lstStyle/>
          <a:p>
            <a:r>
              <a:rPr lang="en-US" sz="2400" dirty="0"/>
              <a:t>Hybridization can reduce </a:t>
            </a:r>
            <a:r>
              <a:rPr lang="en-US" sz="2400" dirty="0" smtClean="0"/>
              <a:t>idling for PTO or in queues </a:t>
            </a:r>
            <a:endParaRPr lang="en-US" dirty="0"/>
          </a:p>
        </p:txBody>
      </p:sp>
      <p:graphicFrame>
        <p:nvGraphicFramePr>
          <p:cNvPr id="4" name="Table Placeholder 4"/>
          <p:cNvGraphicFramePr>
            <a:graphicFrameLocks/>
          </p:cNvGraphicFramePr>
          <p:nvPr>
            <p:extLst>
              <p:ext uri="{D42A27DB-BD31-4B8C-83A1-F6EECF244321}">
                <p14:modId xmlns:p14="http://schemas.microsoft.com/office/powerpoint/2010/main" val="3292722315"/>
              </p:ext>
            </p:extLst>
          </p:nvPr>
        </p:nvGraphicFramePr>
        <p:xfrm>
          <a:off x="90548" y="1046455"/>
          <a:ext cx="8943975" cy="2809878"/>
        </p:xfrm>
        <a:graphic>
          <a:graphicData uri="http://schemas.openxmlformats.org/drawingml/2006/table">
            <a:tbl>
              <a:tblPr firstRow="1" firstCol="1" bandRow="1">
                <a:tableStyleId>{BDBED569-4797-4DF1-A0F4-6AAB3CD982D8}</a:tableStyleId>
              </a:tblPr>
              <a:tblGrid>
                <a:gridCol w="1981201"/>
                <a:gridCol w="1419225"/>
                <a:gridCol w="1352550"/>
                <a:gridCol w="1562100"/>
                <a:gridCol w="2628899"/>
              </a:tblGrid>
              <a:tr h="633214">
                <a:tc>
                  <a:txBody>
                    <a:bodyPr/>
                    <a:lstStyle/>
                    <a:p>
                      <a:pPr marL="0" marR="0" algn="ctr">
                        <a:lnSpc>
                          <a:spcPct val="100000"/>
                        </a:lnSpc>
                        <a:spcBef>
                          <a:spcPts val="0"/>
                        </a:spcBef>
                        <a:spcAft>
                          <a:spcPts val="0"/>
                        </a:spcAft>
                      </a:pPr>
                      <a:r>
                        <a:rPr lang="en-US" sz="2000" dirty="0" smtClean="0">
                          <a:effectLst/>
                        </a:rPr>
                        <a:t>Type of Hybrid</a:t>
                      </a:r>
                      <a:endParaRPr lang="en-US" sz="20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effectLst/>
                        </a:rPr>
                        <a:t>Hybrid Drivetrain</a:t>
                      </a:r>
                      <a:endParaRPr lang="en-US" sz="2000" dirty="0">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gn="ctr">
                        <a:lnSpc>
                          <a:spcPct val="100000"/>
                        </a:lnSpc>
                        <a:spcBef>
                          <a:spcPts val="0"/>
                        </a:spcBef>
                        <a:spcAft>
                          <a:spcPts val="0"/>
                        </a:spcAft>
                      </a:pPr>
                      <a:r>
                        <a:rPr lang="en-US" sz="2000" dirty="0">
                          <a:effectLst/>
                        </a:rPr>
                        <a:t>Hybrid PTO</a:t>
                      </a:r>
                      <a:endParaRPr lang="en-US" sz="2000" dirty="0">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gn="ctr">
                        <a:lnSpc>
                          <a:spcPct val="100000"/>
                        </a:lnSpc>
                        <a:spcBef>
                          <a:spcPts val="0"/>
                        </a:spcBef>
                        <a:spcAft>
                          <a:spcPts val="0"/>
                        </a:spcAft>
                      </a:pPr>
                      <a:r>
                        <a:rPr lang="en-US" sz="2000" dirty="0">
                          <a:effectLst/>
                        </a:rPr>
                        <a:t>Companies</a:t>
                      </a:r>
                      <a:endParaRPr lang="en-US" sz="20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effectLst/>
                        </a:rPr>
                        <a:t>Comments</a:t>
                      </a:r>
                      <a:endParaRPr lang="en-US" sz="2000" dirty="0">
                        <a:effectLst/>
                        <a:latin typeface="Calibri"/>
                        <a:ea typeface="Calibri"/>
                        <a:cs typeface="Times New Roman"/>
                      </a:endParaRPr>
                    </a:p>
                  </a:txBody>
                  <a:tcPr marL="68580" marR="68580" marT="0" marB="0"/>
                </a:tc>
              </a:tr>
              <a:tr h="728864">
                <a:tc>
                  <a:txBody>
                    <a:bodyPr/>
                    <a:lstStyle/>
                    <a:p>
                      <a:pPr marL="0" marR="0">
                        <a:lnSpc>
                          <a:spcPct val="100000"/>
                        </a:lnSpc>
                        <a:spcBef>
                          <a:spcPts val="0"/>
                        </a:spcBef>
                        <a:spcAft>
                          <a:spcPts val="0"/>
                        </a:spcAft>
                      </a:pPr>
                      <a:r>
                        <a:rPr lang="en-US" sz="2000" dirty="0">
                          <a:effectLst/>
                        </a:rPr>
                        <a:t>Hydraulic</a:t>
                      </a:r>
                      <a:endParaRPr lang="en-US" sz="20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effectLst/>
                        </a:rPr>
                        <a:t>X</a:t>
                      </a:r>
                      <a:endParaRPr lang="en-US" sz="2000" b="1"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effectLst/>
                        </a:rPr>
                        <a:t> </a:t>
                      </a:r>
                      <a:endParaRPr lang="en-US" sz="2000" b="1"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2000">
                          <a:effectLst/>
                        </a:rPr>
                        <a:t>Eaton</a:t>
                      </a:r>
                      <a:endParaRPr lang="en-US" sz="200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2000">
                          <a:effectLst/>
                        </a:rPr>
                        <a:t>Eliminates creep idle</a:t>
                      </a:r>
                      <a:endParaRPr lang="en-US" sz="2000">
                        <a:effectLst/>
                        <a:latin typeface="Calibri"/>
                        <a:ea typeface="Calibri"/>
                        <a:cs typeface="Times New Roman"/>
                      </a:endParaRPr>
                    </a:p>
                  </a:txBody>
                  <a:tcPr marL="68580" marR="68580" marT="0" marB="0"/>
                </a:tc>
              </a:tr>
              <a:tr h="762000">
                <a:tc>
                  <a:txBody>
                    <a:bodyPr/>
                    <a:lstStyle/>
                    <a:p>
                      <a:pPr marL="0" marR="0">
                        <a:lnSpc>
                          <a:spcPct val="100000"/>
                        </a:lnSpc>
                        <a:spcBef>
                          <a:spcPts val="0"/>
                        </a:spcBef>
                        <a:spcAft>
                          <a:spcPts val="0"/>
                        </a:spcAft>
                      </a:pPr>
                      <a:r>
                        <a:rPr lang="en-US" sz="2000">
                          <a:effectLst/>
                        </a:rPr>
                        <a:t>Battery Plug-In</a:t>
                      </a:r>
                      <a:endParaRPr lang="en-US" sz="200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effectLst/>
                        </a:rPr>
                        <a:t>X</a:t>
                      </a:r>
                      <a:endParaRPr lang="en-US" sz="2000" b="1"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effectLst/>
                        </a:rPr>
                        <a:t>X</a:t>
                      </a:r>
                      <a:endParaRPr lang="en-US" sz="2000" b="1"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2000" dirty="0" err="1">
                          <a:effectLst/>
                        </a:rPr>
                        <a:t>Odyne</a:t>
                      </a:r>
                      <a:endParaRPr lang="en-US" sz="2000" dirty="0">
                        <a:solidFill>
                          <a:schemeClr val="tx1"/>
                        </a:solidFill>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2000" dirty="0">
                          <a:effectLst/>
                        </a:rPr>
                        <a:t>Li-ion </a:t>
                      </a:r>
                      <a:r>
                        <a:rPr lang="en-US" sz="2000" dirty="0" smtClean="0">
                          <a:effectLst/>
                        </a:rPr>
                        <a:t>battery, eliminates creep idle</a:t>
                      </a:r>
                      <a:endParaRPr lang="en-US" sz="2000" dirty="0">
                        <a:effectLst/>
                        <a:latin typeface="Calibri"/>
                        <a:ea typeface="Calibri"/>
                        <a:cs typeface="Times New Roman"/>
                      </a:endParaRPr>
                    </a:p>
                  </a:txBody>
                  <a:tcPr marL="68580" marR="68580" marT="0" marB="0"/>
                </a:tc>
              </a:tr>
              <a:tr h="685800">
                <a:tc>
                  <a:txBody>
                    <a:bodyPr/>
                    <a:lstStyle/>
                    <a:p>
                      <a:pPr marL="0" marR="0">
                        <a:lnSpc>
                          <a:spcPct val="100000"/>
                        </a:lnSpc>
                        <a:spcBef>
                          <a:spcPts val="0"/>
                        </a:spcBef>
                        <a:spcAft>
                          <a:spcPts val="0"/>
                        </a:spcAft>
                      </a:pPr>
                      <a:r>
                        <a:rPr lang="en-US" sz="2000" dirty="0" smtClean="0">
                          <a:effectLst/>
                        </a:rPr>
                        <a:t>Battery</a:t>
                      </a:r>
                      <a:endParaRPr lang="en-US" sz="2000"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effectLst/>
                        </a:rPr>
                        <a:t> </a:t>
                      </a:r>
                      <a:endParaRPr lang="en-US" sz="2000" b="1" dirty="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n-US" sz="2000" dirty="0">
                          <a:effectLst/>
                        </a:rPr>
                        <a:t>X</a:t>
                      </a:r>
                      <a:endParaRPr lang="en-US" sz="2000" b="1"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2000" dirty="0" err="1">
                          <a:effectLst/>
                        </a:rPr>
                        <a:t>Vanner</a:t>
                      </a:r>
                      <a:endParaRPr lang="en-US" sz="2000" dirty="0">
                        <a:solidFill>
                          <a:schemeClr val="tx1"/>
                        </a:solidFill>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2000" dirty="0">
                          <a:effectLst/>
                        </a:rPr>
                        <a:t>Monitors battery when using PTO</a:t>
                      </a:r>
                      <a:endParaRPr lang="en-US" sz="2000" dirty="0">
                        <a:effectLst/>
                        <a:latin typeface="Calibri"/>
                        <a:ea typeface="Calibri"/>
                        <a:cs typeface="Times New Roman"/>
                      </a:endParaRPr>
                    </a:p>
                  </a:txBody>
                  <a:tcPr marL="68580" marR="68580" marT="0" marB="0"/>
                </a:tc>
              </a:tr>
            </a:tbl>
          </a:graphicData>
        </a:graphic>
      </p:graphicFrame>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2530" y="3881416"/>
            <a:ext cx="4678878" cy="2673073"/>
          </a:xfrm>
          <a:prstGeom prst="rect">
            <a:avLst/>
          </a:prstGeom>
        </p:spPr>
      </p:pic>
      <p:sp>
        <p:nvSpPr>
          <p:cNvPr id="6" name="Rectangle 5"/>
          <p:cNvSpPr/>
          <p:nvPr/>
        </p:nvSpPr>
        <p:spPr>
          <a:xfrm>
            <a:off x="5759522" y="5848128"/>
            <a:ext cx="2802583" cy="646331"/>
          </a:xfrm>
          <a:prstGeom prst="rect">
            <a:avLst/>
          </a:prstGeom>
        </p:spPr>
        <p:txBody>
          <a:bodyPr wrap="square">
            <a:spAutoFit/>
          </a:bodyPr>
          <a:lstStyle/>
          <a:p>
            <a:r>
              <a:rPr lang="en-US" dirty="0" smtClean="0"/>
              <a:t>Hybrid </a:t>
            </a:r>
            <a:r>
              <a:rPr lang="en-US" dirty="0"/>
              <a:t>digger derrick </a:t>
            </a:r>
            <a:r>
              <a:rPr lang="en-US" dirty="0" smtClean="0"/>
              <a:t>with turret-mounted winch</a:t>
            </a:r>
            <a:endParaRPr lang="en-US" dirty="0">
              <a:effectLst/>
            </a:endParaRPr>
          </a:p>
        </p:txBody>
      </p:sp>
      <p:sp>
        <p:nvSpPr>
          <p:cNvPr id="2" name="Slide Number Placeholder 1"/>
          <p:cNvSpPr>
            <a:spLocks noGrp="1"/>
          </p:cNvSpPr>
          <p:nvPr>
            <p:ph type="sldNum" sz="quarter" idx="12"/>
          </p:nvPr>
        </p:nvSpPr>
        <p:spPr/>
        <p:txBody>
          <a:bodyPr/>
          <a:lstStyle/>
          <a:p>
            <a:pPr>
              <a:defRPr/>
            </a:pPr>
            <a:fld id="{1F91196C-D169-4F28-94A9-04553D1EC522}" type="slidenum">
              <a:rPr lang="en-US" smtClean="0"/>
              <a:pPr>
                <a:defRPr/>
              </a:pPr>
              <a:t>26</a:t>
            </a:fld>
            <a:endParaRPr lang="en-US"/>
          </a:p>
        </p:txBody>
      </p:sp>
    </p:spTree>
    <p:extLst>
      <p:ext uri="{BB962C8B-B14F-4D97-AF65-F5344CB8AC3E}">
        <p14:creationId xmlns:p14="http://schemas.microsoft.com/office/powerpoint/2010/main" val="1359786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logo.jpg"/>
          <p:cNvPicPr>
            <a:picLocks noChangeAspect="1"/>
          </p:cNvPicPr>
          <p:nvPr/>
        </p:nvPicPr>
        <p:blipFill>
          <a:blip r:embed="rId3" cstate="screen"/>
          <a:stretch>
            <a:fillRect/>
          </a:stretch>
        </p:blipFill>
        <p:spPr>
          <a:xfrm>
            <a:off x="5682342" y="5535386"/>
            <a:ext cx="3198587" cy="892629"/>
          </a:xfrm>
          <a:prstGeom prst="rect">
            <a:avLst/>
          </a:prstGeom>
        </p:spPr>
      </p:pic>
      <p:sp>
        <p:nvSpPr>
          <p:cNvPr id="6" name="Content Placeholder 5"/>
          <p:cNvSpPr>
            <a:spLocks noGrp="1"/>
          </p:cNvSpPr>
          <p:nvPr>
            <p:ph idx="1"/>
          </p:nvPr>
        </p:nvSpPr>
        <p:spPr>
          <a:xfrm>
            <a:off x="175080" y="990600"/>
            <a:ext cx="8705849" cy="4876800"/>
          </a:xfrm>
        </p:spPr>
        <p:txBody>
          <a:bodyPr/>
          <a:lstStyle/>
          <a:p>
            <a:pPr marL="0" indent="0">
              <a:buNone/>
            </a:pPr>
            <a:r>
              <a:rPr lang="en-US" dirty="0" smtClean="0">
                <a:solidFill>
                  <a:schemeClr val="tx1">
                    <a:lumMod val="75000"/>
                  </a:schemeClr>
                </a:solidFill>
              </a:rPr>
              <a:t>EPA has determined that devices among the product lines of the following companies save fuel and reduce emissions when compared to idling the main engine for Class 8 </a:t>
            </a:r>
            <a:r>
              <a:rPr lang="en-US" dirty="0" smtClean="0">
                <a:solidFill>
                  <a:schemeClr val="tx1">
                    <a:lumMod val="75000"/>
                  </a:schemeClr>
                </a:solidFill>
              </a:rPr>
              <a:t>trucks. Separate verification is required for each vehicle type. </a:t>
            </a:r>
            <a:endParaRPr lang="en-US" dirty="0" smtClean="0">
              <a:solidFill>
                <a:schemeClr val="tx1">
                  <a:lumMod val="75000"/>
                </a:schemeClr>
              </a:solidFill>
            </a:endParaRPr>
          </a:p>
          <a:p>
            <a:pPr>
              <a:buFont typeface="Arial" pitchFamily="34" charset="0"/>
              <a:buChar char="•"/>
            </a:pPr>
            <a:r>
              <a:rPr lang="en-US" sz="2000" b="1" dirty="0" smtClean="0">
                <a:solidFill>
                  <a:schemeClr val="tx1">
                    <a:lumMod val="75000"/>
                  </a:schemeClr>
                </a:solidFill>
              </a:rPr>
              <a:t>Electrified parking spaces</a:t>
            </a:r>
            <a:r>
              <a:rPr lang="en-US" sz="2000" dirty="0" smtClean="0">
                <a:solidFill>
                  <a:schemeClr val="tx1">
                    <a:lumMod val="75000"/>
                  </a:schemeClr>
                </a:solidFill>
              </a:rPr>
              <a:t>: </a:t>
            </a:r>
            <a:r>
              <a:rPr lang="en-US" sz="1600" dirty="0" err="1" smtClean="0">
                <a:solidFill>
                  <a:schemeClr val="tx1">
                    <a:lumMod val="75000"/>
                  </a:schemeClr>
                </a:solidFill>
              </a:rPr>
              <a:t>CabAire</a:t>
            </a:r>
            <a:r>
              <a:rPr lang="en-US" sz="1600" dirty="0" smtClean="0">
                <a:solidFill>
                  <a:schemeClr val="tx1">
                    <a:lumMod val="75000"/>
                  </a:schemeClr>
                </a:solidFill>
              </a:rPr>
              <a:t>, </a:t>
            </a:r>
            <a:r>
              <a:rPr lang="en-US" sz="1600" dirty="0" err="1" smtClean="0">
                <a:solidFill>
                  <a:schemeClr val="tx1">
                    <a:lumMod val="75000"/>
                  </a:schemeClr>
                </a:solidFill>
              </a:rPr>
              <a:t>Craufurd</a:t>
            </a:r>
            <a:r>
              <a:rPr lang="en-US" sz="1600" dirty="0" smtClean="0">
                <a:solidFill>
                  <a:schemeClr val="tx1">
                    <a:lumMod val="75000"/>
                  </a:schemeClr>
                </a:solidFill>
              </a:rPr>
              <a:t>, </a:t>
            </a:r>
            <a:r>
              <a:rPr lang="en-US" sz="1600" dirty="0" err="1" smtClean="0">
                <a:solidFill>
                  <a:schemeClr val="tx1">
                    <a:lumMod val="75000"/>
                  </a:schemeClr>
                </a:solidFill>
              </a:rPr>
              <a:t>EnviroDock</a:t>
            </a:r>
            <a:r>
              <a:rPr lang="en-US" sz="1600" dirty="0" smtClean="0">
                <a:solidFill>
                  <a:schemeClr val="tx1">
                    <a:lumMod val="75000"/>
                  </a:schemeClr>
                </a:solidFill>
              </a:rPr>
              <a:t>, </a:t>
            </a:r>
            <a:r>
              <a:rPr lang="en-US" sz="1600" dirty="0" err="1" smtClean="0">
                <a:solidFill>
                  <a:schemeClr val="tx1">
                    <a:lumMod val="75000"/>
                  </a:schemeClr>
                </a:solidFill>
              </a:rPr>
              <a:t>IdleAire</a:t>
            </a:r>
            <a:r>
              <a:rPr lang="en-US" sz="1600" dirty="0" smtClean="0">
                <a:solidFill>
                  <a:schemeClr val="tx1">
                    <a:lumMod val="75000"/>
                  </a:schemeClr>
                </a:solidFill>
              </a:rPr>
              <a:t>, Philips and </a:t>
            </a:r>
            <a:r>
              <a:rPr lang="en-US" sz="1600" dirty="0" err="1" smtClean="0">
                <a:solidFill>
                  <a:schemeClr val="tx1">
                    <a:lumMod val="75000"/>
                  </a:schemeClr>
                </a:solidFill>
              </a:rPr>
              <a:t>Temro</a:t>
            </a:r>
            <a:r>
              <a:rPr lang="en-US" sz="1600" dirty="0" smtClean="0">
                <a:solidFill>
                  <a:schemeClr val="tx1">
                    <a:lumMod val="75000"/>
                  </a:schemeClr>
                </a:solidFill>
              </a:rPr>
              <a:t>, </a:t>
            </a:r>
            <a:r>
              <a:rPr lang="en-US" sz="1600" dirty="0" err="1" smtClean="0">
                <a:solidFill>
                  <a:schemeClr val="tx1">
                    <a:lumMod val="75000"/>
                  </a:schemeClr>
                </a:solidFill>
              </a:rPr>
              <a:t>Shorepower</a:t>
            </a:r>
            <a:r>
              <a:rPr lang="en-US" sz="1600" dirty="0" smtClean="0">
                <a:solidFill>
                  <a:schemeClr val="tx1">
                    <a:lumMod val="75000"/>
                  </a:schemeClr>
                </a:solidFill>
              </a:rPr>
              <a:t>™, </a:t>
            </a:r>
            <a:r>
              <a:rPr lang="en-US" sz="1600" dirty="0" err="1" smtClean="0">
                <a:solidFill>
                  <a:schemeClr val="tx1">
                    <a:lumMod val="75000"/>
                  </a:schemeClr>
                </a:solidFill>
              </a:rPr>
              <a:t>Xantrex</a:t>
            </a:r>
            <a:endParaRPr lang="en-US" sz="1600" dirty="0" smtClean="0">
              <a:solidFill>
                <a:schemeClr val="tx1">
                  <a:lumMod val="75000"/>
                </a:schemeClr>
              </a:solidFill>
            </a:endParaRPr>
          </a:p>
          <a:p>
            <a:pPr>
              <a:buFont typeface="Arial" pitchFamily="34" charset="0"/>
              <a:buChar char="•"/>
            </a:pPr>
            <a:r>
              <a:rPr lang="en-US" sz="2000" b="1" dirty="0" smtClean="0">
                <a:solidFill>
                  <a:schemeClr val="tx1">
                    <a:lumMod val="75000"/>
                  </a:schemeClr>
                </a:solidFill>
              </a:rPr>
              <a:t>Auxiliary Power Units and Generator Sets </a:t>
            </a:r>
            <a:r>
              <a:rPr lang="en-US" sz="2000" dirty="0" smtClean="0">
                <a:solidFill>
                  <a:schemeClr val="tx1">
                    <a:lumMod val="75000"/>
                  </a:schemeClr>
                </a:solidFill>
              </a:rPr>
              <a:t>(APU/GS): </a:t>
            </a:r>
            <a:r>
              <a:rPr lang="en-US" sz="1600" dirty="0" smtClean="0">
                <a:solidFill>
                  <a:schemeClr val="tx1">
                    <a:lumMod val="75000"/>
                  </a:schemeClr>
                </a:solidFill>
              </a:rPr>
              <a:t>ACEMCO, </a:t>
            </a:r>
            <a:r>
              <a:rPr lang="en-US" sz="1600" dirty="0" err="1" smtClean="0">
                <a:solidFill>
                  <a:schemeClr val="tx1">
                    <a:lumMod val="75000"/>
                  </a:schemeClr>
                </a:solidFill>
              </a:rPr>
              <a:t>Airworks</a:t>
            </a:r>
            <a:r>
              <a:rPr lang="en-US" sz="1600" dirty="0" smtClean="0">
                <a:solidFill>
                  <a:schemeClr val="tx1">
                    <a:lumMod val="75000"/>
                  </a:schemeClr>
                </a:solidFill>
              </a:rPr>
              <a:t>, Big Rig, Carrier </a:t>
            </a:r>
            <a:r>
              <a:rPr lang="en-US" sz="1600" dirty="0" err="1" smtClean="0">
                <a:solidFill>
                  <a:schemeClr val="tx1">
                    <a:lumMod val="75000"/>
                  </a:schemeClr>
                </a:solidFill>
              </a:rPr>
              <a:t>Transicold</a:t>
            </a:r>
            <a:r>
              <a:rPr lang="en-US" sz="1600" dirty="0" smtClean="0">
                <a:solidFill>
                  <a:schemeClr val="tx1">
                    <a:lumMod val="75000"/>
                  </a:schemeClr>
                </a:solidFill>
              </a:rPr>
              <a:t>, Diamond, </a:t>
            </a:r>
            <a:r>
              <a:rPr lang="en-US" sz="1600" dirty="0" err="1" smtClean="0">
                <a:solidFill>
                  <a:schemeClr val="tx1">
                    <a:lumMod val="75000"/>
                  </a:schemeClr>
                </a:solidFill>
              </a:rPr>
              <a:t>Dunamis</a:t>
            </a:r>
            <a:r>
              <a:rPr lang="en-US" sz="1600" dirty="0" smtClean="0">
                <a:solidFill>
                  <a:schemeClr val="tx1">
                    <a:lumMod val="75000"/>
                  </a:schemeClr>
                </a:solidFill>
              </a:rPr>
              <a:t>, </a:t>
            </a:r>
            <a:r>
              <a:rPr lang="en-US" sz="1600" dirty="0" err="1" smtClean="0">
                <a:solidFill>
                  <a:schemeClr val="tx1">
                    <a:lumMod val="75000"/>
                  </a:schemeClr>
                </a:solidFill>
              </a:rPr>
              <a:t>Hodyon</a:t>
            </a:r>
            <a:r>
              <a:rPr lang="en-US" sz="1600" dirty="0" smtClean="0">
                <a:solidFill>
                  <a:schemeClr val="tx1">
                    <a:lumMod val="75000"/>
                  </a:schemeClr>
                </a:solidFill>
              </a:rPr>
              <a:t>, Kohler, Life Force, Mantis, McMillan, Midwest, Navistar,  Parks, Pony Pack, Power Technology Southeast, </a:t>
            </a:r>
            <a:r>
              <a:rPr lang="en-US" sz="1600" dirty="0" err="1" smtClean="0">
                <a:solidFill>
                  <a:schemeClr val="tx1">
                    <a:lumMod val="75000"/>
                  </a:schemeClr>
                </a:solidFill>
              </a:rPr>
              <a:t>RigMaster</a:t>
            </a:r>
            <a:r>
              <a:rPr lang="en-US" sz="1600" dirty="0" smtClean="0">
                <a:solidFill>
                  <a:schemeClr val="tx1">
                    <a:lumMod val="75000"/>
                  </a:schemeClr>
                </a:solidFill>
              </a:rPr>
              <a:t>, Star Class, Thermo King, TRIDAKO, Volvo, Willis </a:t>
            </a:r>
          </a:p>
          <a:p>
            <a:pPr>
              <a:buFont typeface="Arial" pitchFamily="34" charset="0"/>
              <a:buChar char="•"/>
            </a:pPr>
            <a:r>
              <a:rPr lang="en-US" sz="2000" b="1" dirty="0" smtClean="0">
                <a:solidFill>
                  <a:schemeClr val="tx1">
                    <a:lumMod val="75000"/>
                  </a:schemeClr>
                </a:solidFill>
              </a:rPr>
              <a:t>Fuel-operated heaters</a:t>
            </a:r>
            <a:r>
              <a:rPr lang="en-US" sz="2000" dirty="0" smtClean="0">
                <a:solidFill>
                  <a:schemeClr val="tx1">
                    <a:lumMod val="75000"/>
                  </a:schemeClr>
                </a:solidFill>
              </a:rPr>
              <a:t>: </a:t>
            </a:r>
            <a:r>
              <a:rPr lang="en-US" sz="1600" dirty="0" smtClean="0">
                <a:solidFill>
                  <a:schemeClr val="tx1">
                    <a:lumMod val="75000"/>
                  </a:schemeClr>
                </a:solidFill>
              </a:rPr>
              <a:t>Automotive Climate Control, </a:t>
            </a:r>
            <a:r>
              <a:rPr lang="en-US" sz="1600" dirty="0" err="1" smtClean="0">
                <a:solidFill>
                  <a:schemeClr val="tx1">
                    <a:lumMod val="75000"/>
                  </a:schemeClr>
                </a:solidFill>
              </a:rPr>
              <a:t>Espar</a:t>
            </a:r>
            <a:r>
              <a:rPr lang="en-US" sz="1600" dirty="0" smtClean="0">
                <a:solidFill>
                  <a:schemeClr val="tx1">
                    <a:lumMod val="75000"/>
                  </a:schemeClr>
                </a:solidFill>
              </a:rPr>
              <a:t>, Teleflex, Volvo, </a:t>
            </a:r>
            <a:r>
              <a:rPr lang="en-US" sz="1600" dirty="0" err="1" smtClean="0">
                <a:solidFill>
                  <a:schemeClr val="tx1">
                    <a:lumMod val="75000"/>
                  </a:schemeClr>
                </a:solidFill>
              </a:rPr>
              <a:t>Webasto</a:t>
            </a:r>
            <a:r>
              <a:rPr lang="en-US" sz="1600" dirty="0" smtClean="0">
                <a:solidFill>
                  <a:schemeClr val="tx1">
                    <a:lumMod val="75000"/>
                  </a:schemeClr>
                </a:solidFill>
              </a:rPr>
              <a:t> </a:t>
            </a:r>
          </a:p>
          <a:p>
            <a:pPr>
              <a:buFont typeface="Arial" pitchFamily="34" charset="0"/>
              <a:buChar char="•"/>
            </a:pPr>
            <a:r>
              <a:rPr lang="en-US" sz="2000" b="1" dirty="0" smtClean="0">
                <a:solidFill>
                  <a:schemeClr val="tx1">
                    <a:lumMod val="75000"/>
                  </a:schemeClr>
                </a:solidFill>
              </a:rPr>
              <a:t>Battery air-conditioners</a:t>
            </a:r>
            <a:r>
              <a:rPr lang="en-US" sz="2000" dirty="0" smtClean="0">
                <a:solidFill>
                  <a:schemeClr val="tx1">
                    <a:lumMod val="75000"/>
                  </a:schemeClr>
                </a:solidFill>
              </a:rPr>
              <a:t>: </a:t>
            </a:r>
            <a:r>
              <a:rPr lang="en-US" sz="1600" dirty="0" smtClean="0">
                <a:solidFill>
                  <a:schemeClr val="tx1">
                    <a:lumMod val="75000"/>
                  </a:schemeClr>
                </a:solidFill>
              </a:rPr>
              <a:t>All Around Contracting, </a:t>
            </a:r>
            <a:r>
              <a:rPr lang="en-US" sz="1600" dirty="0" err="1" smtClean="0">
                <a:solidFill>
                  <a:schemeClr val="tx1">
                    <a:lumMod val="75000"/>
                  </a:schemeClr>
                </a:solidFill>
              </a:rPr>
              <a:t>AuraGen</a:t>
            </a:r>
            <a:r>
              <a:rPr lang="en-US" sz="1600" dirty="0" smtClean="0">
                <a:solidFill>
                  <a:schemeClr val="tx1">
                    <a:lumMod val="75000"/>
                  </a:schemeClr>
                </a:solidFill>
              </a:rPr>
              <a:t>, Bergstrom, Cool Moves, DC Power, Diamond, </a:t>
            </a:r>
            <a:r>
              <a:rPr lang="en-US" sz="1600" dirty="0" err="1" smtClean="0">
                <a:solidFill>
                  <a:schemeClr val="tx1">
                    <a:lumMod val="75000"/>
                  </a:schemeClr>
                </a:solidFill>
              </a:rPr>
              <a:t>Dometic</a:t>
            </a:r>
            <a:r>
              <a:rPr lang="en-US" sz="1600" dirty="0" smtClean="0">
                <a:solidFill>
                  <a:schemeClr val="tx1">
                    <a:lumMod val="75000"/>
                  </a:schemeClr>
                </a:solidFill>
              </a:rPr>
              <a:t>, Driver Comfort, Energy </a:t>
            </a:r>
            <a:r>
              <a:rPr lang="en-US" sz="1600" dirty="0" err="1" smtClean="0">
                <a:solidFill>
                  <a:schemeClr val="tx1">
                    <a:lumMod val="75000"/>
                  </a:schemeClr>
                </a:solidFill>
              </a:rPr>
              <a:t>Xtreme</a:t>
            </a:r>
            <a:r>
              <a:rPr lang="en-US" sz="1600" dirty="0" smtClean="0">
                <a:solidFill>
                  <a:schemeClr val="tx1">
                    <a:lumMod val="75000"/>
                  </a:schemeClr>
                </a:solidFill>
              </a:rPr>
              <a:t>, Freightliner, Glacier Bay, Hammond, Idle Free, </a:t>
            </a:r>
            <a:r>
              <a:rPr lang="en-US" sz="1600" dirty="0" err="1" smtClean="0">
                <a:solidFill>
                  <a:schemeClr val="tx1">
                    <a:lumMod val="75000"/>
                  </a:schemeClr>
                </a:solidFill>
              </a:rPr>
              <a:t>Indel</a:t>
            </a:r>
            <a:r>
              <a:rPr lang="en-US" sz="1600" dirty="0" smtClean="0">
                <a:solidFill>
                  <a:schemeClr val="tx1">
                    <a:lumMod val="75000"/>
                  </a:schemeClr>
                </a:solidFill>
              </a:rPr>
              <a:t>, NAS, Navistar, Paddock Solar, </a:t>
            </a:r>
            <a:r>
              <a:rPr lang="en-US" sz="1600" dirty="0" err="1" smtClean="0">
                <a:solidFill>
                  <a:schemeClr val="tx1">
                    <a:lumMod val="75000"/>
                  </a:schemeClr>
                </a:solidFill>
              </a:rPr>
              <a:t>Peterbilt</a:t>
            </a:r>
            <a:r>
              <a:rPr lang="en-US" sz="1600" dirty="0" smtClean="0">
                <a:solidFill>
                  <a:schemeClr val="tx1">
                    <a:lumMod val="75000"/>
                  </a:schemeClr>
                </a:solidFill>
              </a:rPr>
              <a:t>,  Safer, </a:t>
            </a:r>
            <a:r>
              <a:rPr lang="en-US" sz="1600" dirty="0" err="1" smtClean="0">
                <a:solidFill>
                  <a:schemeClr val="tx1">
                    <a:lumMod val="75000"/>
                  </a:schemeClr>
                </a:solidFill>
              </a:rPr>
              <a:t>Sobo</a:t>
            </a:r>
            <a:r>
              <a:rPr lang="en-US" sz="1600" dirty="0" smtClean="0">
                <a:solidFill>
                  <a:schemeClr val="tx1">
                    <a:lumMod val="75000"/>
                  </a:schemeClr>
                </a:solidFill>
              </a:rPr>
              <a:t>, Sun Power, Thermo King, Volvo </a:t>
            </a:r>
          </a:p>
          <a:p>
            <a:pPr>
              <a:buFont typeface="Arial" pitchFamily="34" charset="0"/>
              <a:buChar char="•"/>
            </a:pPr>
            <a:r>
              <a:rPr lang="en-US" sz="2000" b="1" dirty="0" smtClean="0">
                <a:solidFill>
                  <a:schemeClr val="tx1">
                    <a:lumMod val="75000"/>
                  </a:schemeClr>
                </a:solidFill>
              </a:rPr>
              <a:t>Thermal storage systems</a:t>
            </a:r>
            <a:r>
              <a:rPr lang="en-US" sz="1600" dirty="0" smtClean="0">
                <a:solidFill>
                  <a:schemeClr val="tx1">
                    <a:lumMod val="75000"/>
                  </a:schemeClr>
                </a:solidFill>
              </a:rPr>
              <a:t>: </a:t>
            </a:r>
            <a:r>
              <a:rPr lang="en-US" sz="1600" dirty="0" err="1" smtClean="0">
                <a:solidFill>
                  <a:schemeClr val="tx1">
                    <a:lumMod val="75000"/>
                  </a:schemeClr>
                </a:solidFill>
              </a:rPr>
              <a:t>Autotherm</a:t>
            </a:r>
            <a:r>
              <a:rPr lang="en-US" sz="1600" dirty="0" smtClean="0">
                <a:solidFill>
                  <a:schemeClr val="tx1">
                    <a:lumMod val="75000"/>
                  </a:schemeClr>
                </a:solidFill>
              </a:rPr>
              <a:t>, </a:t>
            </a:r>
            <a:r>
              <a:rPr lang="en-US" sz="1600" dirty="0" err="1" smtClean="0">
                <a:solidFill>
                  <a:schemeClr val="tx1">
                    <a:lumMod val="75000"/>
                  </a:schemeClr>
                </a:solidFill>
              </a:rPr>
              <a:t>Webasto</a:t>
            </a:r>
            <a:r>
              <a:rPr lang="en-US" sz="1600" dirty="0" smtClean="0">
                <a:solidFill>
                  <a:schemeClr val="tx1">
                    <a:lumMod val="75000"/>
                  </a:schemeClr>
                </a:solidFill>
              </a:rPr>
              <a:t> </a:t>
            </a:r>
          </a:p>
          <a:p>
            <a:endParaRPr lang="en-US" sz="1600" dirty="0" smtClean="0"/>
          </a:p>
          <a:p>
            <a:endParaRPr lang="en-US" sz="1600" dirty="0" smtClean="0"/>
          </a:p>
          <a:p>
            <a:endParaRPr lang="en-US" sz="1600" dirty="0" smtClean="0"/>
          </a:p>
          <a:p>
            <a:endParaRPr lang="en-US" sz="1600" dirty="0"/>
          </a:p>
        </p:txBody>
      </p:sp>
      <p:sp>
        <p:nvSpPr>
          <p:cNvPr id="5" name="Title 4"/>
          <p:cNvSpPr>
            <a:spLocks noGrp="1"/>
          </p:cNvSpPr>
          <p:nvPr>
            <p:ph type="title"/>
          </p:nvPr>
        </p:nvSpPr>
        <p:spPr>
          <a:xfrm>
            <a:off x="228600" y="304800"/>
            <a:ext cx="8220075" cy="901700"/>
          </a:xfrm>
        </p:spPr>
        <p:txBody>
          <a:bodyPr/>
          <a:lstStyle/>
          <a:p>
            <a:r>
              <a:rPr lang="en-US" dirty="0" err="1"/>
              <a:t>SmartWay</a:t>
            </a:r>
            <a:r>
              <a:rPr lang="en-US" dirty="0"/>
              <a:t> </a:t>
            </a:r>
            <a:r>
              <a:rPr lang="en-US" dirty="0" smtClean="0"/>
              <a:t>verifies idle-reduction </a:t>
            </a:r>
            <a:r>
              <a:rPr lang="en-US" dirty="0" smtClean="0"/>
              <a:t>technologies </a:t>
            </a:r>
            <a:endParaRPr lang="en-US" dirty="0"/>
          </a:p>
        </p:txBody>
      </p:sp>
      <p:sp>
        <p:nvSpPr>
          <p:cNvPr id="2" name="Slide Number Placeholder 1"/>
          <p:cNvSpPr>
            <a:spLocks noGrp="1"/>
          </p:cNvSpPr>
          <p:nvPr>
            <p:ph type="sldNum" sz="quarter" idx="12"/>
          </p:nvPr>
        </p:nvSpPr>
        <p:spPr/>
        <p:txBody>
          <a:bodyPr/>
          <a:lstStyle/>
          <a:p>
            <a:pPr>
              <a:defRPr/>
            </a:pPr>
            <a:fld id="{1F91196C-D169-4F28-94A9-04553D1EC522}" type="slidenum">
              <a:rPr lang="en-US" smtClean="0"/>
              <a:pPr>
                <a:defRPr/>
              </a:pPr>
              <a:t>27</a:t>
            </a:fld>
            <a:endParaRPr lang="en-US"/>
          </a:p>
        </p:txBody>
      </p:sp>
    </p:spTree>
    <p:extLst>
      <p:ext uri="{BB962C8B-B14F-4D97-AF65-F5344CB8AC3E}">
        <p14:creationId xmlns:p14="http://schemas.microsoft.com/office/powerpoint/2010/main" val="3625090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95250" y="1642876"/>
            <a:ext cx="3943350" cy="4381500"/>
          </a:xfrm>
        </p:spPr>
        <p:txBody>
          <a:bodyPr/>
          <a:lstStyle/>
          <a:p>
            <a:pPr>
              <a:buFont typeface="Arial" pitchFamily="34" charset="0"/>
              <a:buChar char="•"/>
            </a:pPr>
            <a:r>
              <a:rPr lang="en-US" sz="2200" dirty="0" smtClean="0">
                <a:solidFill>
                  <a:schemeClr val="tx1">
                    <a:lumMod val="75000"/>
                  </a:schemeClr>
                </a:solidFill>
              </a:rPr>
              <a:t>The more you idle, the more you can save!</a:t>
            </a:r>
          </a:p>
          <a:p>
            <a:pPr>
              <a:buFont typeface="Arial" pitchFamily="34" charset="0"/>
              <a:buChar char="•"/>
            </a:pPr>
            <a:r>
              <a:rPr lang="en-US" sz="2200" dirty="0" smtClean="0">
                <a:solidFill>
                  <a:schemeClr val="tx1">
                    <a:lumMod val="75000"/>
                  </a:schemeClr>
                </a:solidFill>
              </a:rPr>
              <a:t>Idling reduction equipment can pay </a:t>
            </a:r>
            <a:r>
              <a:rPr lang="en-US" sz="2200" dirty="0" smtClean="0">
                <a:solidFill>
                  <a:schemeClr val="tx1">
                    <a:lumMod val="75000"/>
                  </a:schemeClr>
                </a:solidFill>
              </a:rPr>
              <a:t>for </a:t>
            </a:r>
            <a:r>
              <a:rPr lang="en-US" sz="2200" dirty="0" smtClean="0">
                <a:solidFill>
                  <a:schemeClr val="tx1">
                    <a:lumMod val="75000"/>
                  </a:schemeClr>
                </a:solidFill>
              </a:rPr>
              <a:t>itself quickly</a:t>
            </a:r>
          </a:p>
          <a:p>
            <a:pPr>
              <a:buFont typeface="Arial" pitchFamily="34" charset="0"/>
              <a:buChar char="•"/>
            </a:pPr>
            <a:r>
              <a:rPr lang="en-US" sz="2200" dirty="0" smtClean="0">
                <a:solidFill>
                  <a:schemeClr val="tx1">
                    <a:lumMod val="75000"/>
                  </a:schemeClr>
                </a:solidFill>
              </a:rPr>
              <a:t>Worksheets for trucks and cars available on Argonne website</a:t>
            </a:r>
            <a:endParaRPr lang="en-US" sz="2200" dirty="0">
              <a:solidFill>
                <a:schemeClr val="tx1">
                  <a:lumMod val="75000"/>
                </a:schemeClr>
              </a:solidFill>
            </a:endParaRP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18434" name="Title 1"/>
          <p:cNvSpPr>
            <a:spLocks noGrp="1"/>
          </p:cNvSpPr>
          <p:nvPr>
            <p:ph type="title"/>
          </p:nvPr>
        </p:nvSpPr>
        <p:spPr>
          <a:xfrm>
            <a:off x="152400" y="304800"/>
            <a:ext cx="5664200" cy="1029073"/>
          </a:xfrm>
          <a:noFill/>
        </p:spPr>
        <p:txBody>
          <a:bodyPr/>
          <a:lstStyle/>
          <a:p>
            <a:r>
              <a:rPr lang="en-US" dirty="0" smtClean="0"/>
              <a:t>You can estimate </a:t>
            </a:r>
            <a:br>
              <a:rPr lang="en-US" dirty="0" smtClean="0"/>
            </a:br>
            <a:r>
              <a:rPr lang="en-US" dirty="0" smtClean="0"/>
              <a:t>your payback period        for idling</a:t>
            </a:r>
          </a:p>
        </p:txBody>
      </p:sp>
      <p:pic>
        <p:nvPicPr>
          <p:cNvPr id="3686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01813" y="28202"/>
            <a:ext cx="5305793" cy="682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BF1D1ADB-66C9-40FD-8D1D-BA26B7BE41B1}" type="slidenum">
              <a:rPr lang="en-US" smtClean="0"/>
              <a:pPr>
                <a:defRPr/>
              </a:pPr>
              <a:t>28</a:t>
            </a:fld>
            <a:endParaRPr lang="en-US"/>
          </a:p>
        </p:txBody>
      </p:sp>
    </p:spTree>
    <p:extLst>
      <p:ext uri="{BB962C8B-B14F-4D97-AF65-F5344CB8AC3E}">
        <p14:creationId xmlns:p14="http://schemas.microsoft.com/office/powerpoint/2010/main" val="24808405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39725" y="330200"/>
            <a:ext cx="7954963" cy="433388"/>
          </a:xfrm>
        </p:spPr>
        <p:txBody>
          <a:bodyPr/>
          <a:lstStyle/>
          <a:p>
            <a:r>
              <a:rPr lang="en-US" dirty="0" smtClean="0"/>
              <a:t>Estimated costs for alternatives vary widely</a:t>
            </a:r>
          </a:p>
        </p:txBody>
      </p:sp>
      <p:graphicFrame>
        <p:nvGraphicFramePr>
          <p:cNvPr id="2" name="Table 1"/>
          <p:cNvGraphicFramePr>
            <a:graphicFrameLocks noGrp="1"/>
          </p:cNvGraphicFramePr>
          <p:nvPr>
            <p:extLst>
              <p:ext uri="{D42A27DB-BD31-4B8C-83A1-F6EECF244321}">
                <p14:modId xmlns:p14="http://schemas.microsoft.com/office/powerpoint/2010/main" val="2017770637"/>
              </p:ext>
            </p:extLst>
          </p:nvPr>
        </p:nvGraphicFramePr>
        <p:xfrm>
          <a:off x="116114" y="1407886"/>
          <a:ext cx="9027886" cy="4714270"/>
        </p:xfrm>
        <a:graphic>
          <a:graphicData uri="http://schemas.openxmlformats.org/drawingml/2006/table">
            <a:tbl>
              <a:tblPr firstRow="1" firstCol="1" bandRow="1">
                <a:tableStyleId>{5C22544A-7EE6-4342-B048-85BDC9FD1C3A}</a:tableStyleId>
              </a:tblPr>
              <a:tblGrid>
                <a:gridCol w="1582057"/>
                <a:gridCol w="892629"/>
                <a:gridCol w="1284514"/>
                <a:gridCol w="1059543"/>
                <a:gridCol w="1422201"/>
                <a:gridCol w="1567742"/>
                <a:gridCol w="1219200"/>
              </a:tblGrid>
              <a:tr h="1017369">
                <a:tc>
                  <a:txBody>
                    <a:bodyPr/>
                    <a:lstStyle/>
                    <a:p>
                      <a:pPr marL="0" marR="0">
                        <a:lnSpc>
                          <a:spcPct val="115000"/>
                        </a:lnSpc>
                        <a:spcBef>
                          <a:spcPts val="0"/>
                        </a:spcBef>
                        <a:spcAft>
                          <a:spcPts val="0"/>
                        </a:spcAft>
                      </a:pPr>
                      <a:r>
                        <a:rPr lang="en-US" sz="1600" dirty="0">
                          <a:effectLst/>
                        </a:rPr>
                        <a:t>System</a:t>
                      </a:r>
                      <a:endParaRPr lang="en-US" sz="16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pPr>
                      <a:r>
                        <a:rPr lang="en-US" sz="1600" dirty="0">
                          <a:effectLst/>
                        </a:rPr>
                        <a:t>Services</a:t>
                      </a:r>
                      <a:endParaRPr lang="en-US" sz="1600" dirty="0">
                        <a:effectLst/>
                        <a:latin typeface="Calibri"/>
                        <a:ea typeface="Calibri"/>
                        <a:cs typeface="Times New Roman"/>
                      </a:endParaRPr>
                    </a:p>
                  </a:txBody>
                  <a:tcPr marL="68580" marR="68580" marT="0" marB="0">
                    <a:solidFill>
                      <a:srgbClr val="0070C0"/>
                    </a:solidFill>
                  </a:tcPr>
                </a:tc>
                <a:tc>
                  <a:txBody>
                    <a:bodyPr/>
                    <a:lstStyle/>
                    <a:p>
                      <a:pPr marL="0" marR="0">
                        <a:lnSpc>
                          <a:spcPct val="115000"/>
                        </a:lnSpc>
                        <a:spcBef>
                          <a:spcPts val="0"/>
                        </a:spcBef>
                        <a:spcAft>
                          <a:spcPts val="0"/>
                        </a:spcAft>
                      </a:pPr>
                      <a:r>
                        <a:rPr lang="en-US" sz="1600">
                          <a:effectLst/>
                        </a:rPr>
                        <a:t>Fuel Use/hr</a:t>
                      </a:r>
                      <a:endParaRPr lang="en-US" sz="1600">
                        <a:effectLst/>
                        <a:latin typeface="Calibri"/>
                        <a:ea typeface="Calibri"/>
                        <a:cs typeface="Times New Roman"/>
                      </a:endParaRPr>
                    </a:p>
                  </a:txBody>
                  <a:tcPr marL="68580" marR="68580" marT="0" marB="0">
                    <a:solidFill>
                      <a:srgbClr val="0070C0"/>
                    </a:solidFill>
                  </a:tcPr>
                </a:tc>
                <a:tc>
                  <a:txBody>
                    <a:bodyPr/>
                    <a:lstStyle/>
                    <a:p>
                      <a:pPr marL="0" marR="0">
                        <a:lnSpc>
                          <a:spcPct val="115000"/>
                        </a:lnSpc>
                        <a:spcBef>
                          <a:spcPts val="0"/>
                        </a:spcBef>
                        <a:spcAft>
                          <a:spcPts val="0"/>
                        </a:spcAft>
                      </a:pPr>
                      <a:r>
                        <a:rPr lang="en-US" sz="1600">
                          <a:effectLst/>
                        </a:rPr>
                        <a:t>On-board cost ($)</a:t>
                      </a:r>
                      <a:endParaRPr lang="en-US" sz="1600">
                        <a:effectLst/>
                        <a:latin typeface="Calibri"/>
                        <a:ea typeface="Calibri"/>
                        <a:cs typeface="Times New Roman"/>
                      </a:endParaRPr>
                    </a:p>
                  </a:txBody>
                  <a:tcPr marL="68580" marR="68580" marT="0" marB="0">
                    <a:solidFill>
                      <a:srgbClr val="0070C0"/>
                    </a:solidFill>
                  </a:tcPr>
                </a:tc>
                <a:tc>
                  <a:txBody>
                    <a:bodyPr/>
                    <a:lstStyle/>
                    <a:p>
                      <a:pPr marL="0" marR="0">
                        <a:lnSpc>
                          <a:spcPct val="115000"/>
                        </a:lnSpc>
                        <a:spcBef>
                          <a:spcPts val="0"/>
                        </a:spcBef>
                        <a:spcAft>
                          <a:spcPts val="0"/>
                        </a:spcAft>
                      </a:pPr>
                      <a:r>
                        <a:rPr lang="en-US" sz="1600">
                          <a:effectLst/>
                        </a:rPr>
                        <a:t>Maintenance ($/hr)</a:t>
                      </a:r>
                      <a:endParaRPr lang="en-US" sz="1600">
                        <a:effectLst/>
                        <a:latin typeface="Calibri"/>
                        <a:ea typeface="Calibri"/>
                        <a:cs typeface="Times New Roman"/>
                      </a:endParaRPr>
                    </a:p>
                  </a:txBody>
                  <a:tcPr marL="68580" marR="68580" marT="0" marB="0">
                    <a:solidFill>
                      <a:srgbClr val="0070C0"/>
                    </a:solidFill>
                  </a:tcPr>
                </a:tc>
                <a:tc>
                  <a:txBody>
                    <a:bodyPr/>
                    <a:lstStyle/>
                    <a:p>
                      <a:pPr marL="0" marR="0">
                        <a:lnSpc>
                          <a:spcPct val="115000"/>
                        </a:lnSpc>
                        <a:spcBef>
                          <a:spcPts val="0"/>
                        </a:spcBef>
                        <a:spcAft>
                          <a:spcPts val="0"/>
                        </a:spcAft>
                      </a:pPr>
                      <a:r>
                        <a:rPr lang="en-US" sz="1600">
                          <a:effectLst/>
                        </a:rPr>
                        <a:t>Infrastructure cost ($/space)</a:t>
                      </a:r>
                      <a:endParaRPr lang="en-US" sz="1600">
                        <a:effectLst/>
                        <a:latin typeface="Calibri"/>
                        <a:ea typeface="Calibri"/>
                        <a:cs typeface="Times New Roman"/>
                      </a:endParaRPr>
                    </a:p>
                  </a:txBody>
                  <a:tcPr marL="68580" marR="68580" marT="0" marB="0">
                    <a:solidFill>
                      <a:srgbClr val="0070C0"/>
                    </a:solidFill>
                  </a:tcPr>
                </a:tc>
                <a:tc>
                  <a:txBody>
                    <a:bodyPr/>
                    <a:lstStyle/>
                    <a:p>
                      <a:pPr marL="0" marR="0">
                        <a:lnSpc>
                          <a:spcPct val="115000"/>
                        </a:lnSpc>
                        <a:spcBef>
                          <a:spcPts val="0"/>
                        </a:spcBef>
                        <a:spcAft>
                          <a:spcPts val="0"/>
                        </a:spcAft>
                      </a:pPr>
                      <a:r>
                        <a:rPr lang="en-US" sz="1600" dirty="0">
                          <a:effectLst/>
                        </a:rPr>
                        <a:t>Usage Charge ($/</a:t>
                      </a:r>
                      <a:r>
                        <a:rPr lang="en-US" sz="1600" dirty="0" err="1">
                          <a:effectLst/>
                        </a:rPr>
                        <a:t>hr</a:t>
                      </a:r>
                      <a:r>
                        <a:rPr lang="en-US" sz="1600" dirty="0">
                          <a:effectLst/>
                        </a:rPr>
                        <a:t>)</a:t>
                      </a:r>
                      <a:endParaRPr lang="en-US" sz="1600" dirty="0">
                        <a:effectLst/>
                        <a:latin typeface="Calibri"/>
                        <a:ea typeface="Calibri"/>
                        <a:cs typeface="Times New Roman"/>
                      </a:endParaRPr>
                    </a:p>
                  </a:txBody>
                  <a:tcPr marL="68580" marR="68580" marT="0" marB="0">
                    <a:solidFill>
                      <a:srgbClr val="0070C0"/>
                    </a:solidFill>
                  </a:tcPr>
                </a:tc>
              </a:tr>
              <a:tr h="491808">
                <a:tc>
                  <a:txBody>
                    <a:bodyPr/>
                    <a:lstStyle/>
                    <a:p>
                      <a:pPr marL="0" marR="0">
                        <a:lnSpc>
                          <a:spcPct val="115000"/>
                        </a:lnSpc>
                        <a:spcBef>
                          <a:spcPts val="0"/>
                        </a:spcBef>
                        <a:spcAft>
                          <a:spcPts val="0"/>
                        </a:spcAft>
                      </a:pPr>
                      <a:r>
                        <a:rPr lang="en-US" sz="1600" dirty="0">
                          <a:effectLst/>
                        </a:rPr>
                        <a:t>Idling truck</a:t>
                      </a:r>
                      <a:endParaRPr lang="en-US" sz="16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pPr>
                      <a:r>
                        <a:rPr lang="en-US" sz="1600" b="1" dirty="0">
                          <a:effectLst/>
                        </a:rPr>
                        <a:t>All</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0.6-2 gal</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0.12</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a:t>
                      </a:r>
                      <a:endParaRPr lang="en-US" sz="1600" b="1">
                        <a:effectLst/>
                        <a:latin typeface="Calibri"/>
                        <a:ea typeface="Calibri"/>
                        <a:cs typeface="Times New Roman"/>
                      </a:endParaRPr>
                    </a:p>
                  </a:txBody>
                  <a:tcPr marL="68580" marR="68580" marT="0" marB="0"/>
                </a:tc>
              </a:tr>
              <a:tr h="600130">
                <a:tc>
                  <a:txBody>
                    <a:bodyPr/>
                    <a:lstStyle/>
                    <a:p>
                      <a:pPr marL="0" marR="0">
                        <a:lnSpc>
                          <a:spcPct val="115000"/>
                        </a:lnSpc>
                        <a:spcBef>
                          <a:spcPts val="0"/>
                        </a:spcBef>
                        <a:spcAft>
                          <a:spcPts val="0"/>
                        </a:spcAft>
                      </a:pPr>
                      <a:r>
                        <a:rPr lang="en-US" sz="1600" dirty="0">
                          <a:effectLst/>
                        </a:rPr>
                        <a:t>Cab/bunk heater</a:t>
                      </a:r>
                      <a:endParaRPr lang="en-US" sz="16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pPr>
                      <a:r>
                        <a:rPr lang="en-US" sz="1600" b="1" dirty="0">
                          <a:effectLst/>
                        </a:rPr>
                        <a:t>Heating</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0.04-0.08 gal</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1,250</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0.05</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a:t>
                      </a:r>
                      <a:endParaRPr lang="en-US" sz="1600" b="1">
                        <a:effectLst/>
                        <a:latin typeface="Calibri"/>
                        <a:ea typeface="Calibri"/>
                        <a:cs typeface="Times New Roman"/>
                      </a:endParaRPr>
                    </a:p>
                  </a:txBody>
                  <a:tcPr marL="68580" marR="68580" marT="0" marB="0"/>
                </a:tc>
              </a:tr>
              <a:tr h="491808">
                <a:tc>
                  <a:txBody>
                    <a:bodyPr/>
                    <a:lstStyle/>
                    <a:p>
                      <a:pPr marL="0" marR="0">
                        <a:lnSpc>
                          <a:spcPct val="115000"/>
                        </a:lnSpc>
                        <a:spcBef>
                          <a:spcPts val="0"/>
                        </a:spcBef>
                        <a:spcAft>
                          <a:spcPts val="0"/>
                        </a:spcAft>
                      </a:pPr>
                      <a:r>
                        <a:rPr lang="en-US" sz="1600" dirty="0">
                          <a:effectLst/>
                        </a:rPr>
                        <a:t>Storage AC</a:t>
                      </a:r>
                      <a:endParaRPr lang="en-US" sz="16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pPr>
                      <a:r>
                        <a:rPr lang="en-US" sz="1600" b="1" dirty="0">
                          <a:effectLst/>
                        </a:rPr>
                        <a:t>Cooling</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rPr>
                        <a:t>~0.20 gal</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4,000</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0.13</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a:t>
                      </a:r>
                      <a:endParaRPr lang="en-US" sz="1600" b="1">
                        <a:effectLst/>
                        <a:latin typeface="Calibri"/>
                        <a:ea typeface="Calibri"/>
                        <a:cs typeface="Times New Roman"/>
                      </a:endParaRPr>
                    </a:p>
                  </a:txBody>
                  <a:tcPr marL="68580" marR="68580" marT="0" marB="0"/>
                </a:tc>
              </a:tr>
              <a:tr h="600130">
                <a:tc>
                  <a:txBody>
                    <a:bodyPr/>
                    <a:lstStyle/>
                    <a:p>
                      <a:pPr marL="0" marR="0">
                        <a:lnSpc>
                          <a:spcPct val="115000"/>
                        </a:lnSpc>
                        <a:spcBef>
                          <a:spcPts val="0"/>
                        </a:spcBef>
                        <a:spcAft>
                          <a:spcPts val="0"/>
                        </a:spcAft>
                      </a:pPr>
                      <a:r>
                        <a:rPr lang="en-US" sz="1600" dirty="0">
                          <a:effectLst/>
                        </a:rPr>
                        <a:t>APU or gen set</a:t>
                      </a:r>
                      <a:endParaRPr lang="en-US" sz="16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pPr>
                      <a:r>
                        <a:rPr lang="en-US" sz="1600" b="1">
                          <a:effectLst/>
                        </a:rPr>
                        <a:t>All</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rPr>
                        <a:t>0.25-0.40 gal</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effectLst/>
                        </a:rPr>
                        <a:t>8,500</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effectLst/>
                        </a:rPr>
                        <a:t>0.20</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0</a:t>
                      </a:r>
                      <a:endParaRPr lang="en-US" sz="1600" b="1">
                        <a:effectLst/>
                        <a:latin typeface="Calibri"/>
                        <a:ea typeface="Calibri"/>
                        <a:cs typeface="Times New Roman"/>
                      </a:endParaRPr>
                    </a:p>
                  </a:txBody>
                  <a:tcPr marL="68580" marR="68580" marT="0" marB="0"/>
                </a:tc>
              </a:tr>
              <a:tr h="912895">
                <a:tc>
                  <a:txBody>
                    <a:bodyPr/>
                    <a:lstStyle/>
                    <a:p>
                      <a:pPr marL="0" marR="0">
                        <a:lnSpc>
                          <a:spcPct val="115000"/>
                        </a:lnSpc>
                        <a:spcBef>
                          <a:spcPts val="0"/>
                        </a:spcBef>
                        <a:spcAft>
                          <a:spcPts val="0"/>
                        </a:spcAft>
                      </a:pPr>
                      <a:r>
                        <a:rPr lang="en-US" sz="1600" dirty="0">
                          <a:effectLst/>
                        </a:rPr>
                        <a:t>Single-system EPS</a:t>
                      </a:r>
                      <a:endParaRPr lang="en-US" sz="16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pPr>
                      <a:r>
                        <a:rPr lang="en-US" sz="1600" b="1" dirty="0">
                          <a:effectLst/>
                        </a:rPr>
                        <a:t>All</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rPr>
                        <a:t>~2 kWh</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rPr>
                        <a:t>10</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baseline="0" dirty="0">
                          <a:effectLst/>
                        </a:rPr>
                        <a:t>0</a:t>
                      </a:r>
                      <a:endParaRPr lang="en-US" sz="1600" b="1" baseline="0" dirty="0">
                        <a:effectLst/>
                        <a:latin typeface="Calibri"/>
                        <a:ea typeface="Calibri"/>
                        <a:cs typeface="Times New Roman"/>
                      </a:endParaRPr>
                    </a:p>
                  </a:txBody>
                  <a:tcPr marL="68580" marR="68580" marT="0" marB="0"/>
                </a:tc>
                <a:tc>
                  <a:txBody>
                    <a:bodyPr/>
                    <a:lstStyle/>
                    <a:p>
                      <a:pPr marL="0" marR="0">
                        <a:lnSpc>
                          <a:spcPts val="1700"/>
                        </a:lnSpc>
                        <a:spcBef>
                          <a:spcPts val="0"/>
                        </a:spcBef>
                        <a:spcAft>
                          <a:spcPts val="0"/>
                        </a:spcAft>
                      </a:pPr>
                      <a:r>
                        <a:rPr lang="en-US" sz="1400" b="1" baseline="0" dirty="0" smtClean="0">
                          <a:effectLst/>
                          <a:latin typeface="Calibri" pitchFamily="34" charset="0"/>
                          <a:cs typeface="Calibri" pitchFamily="34" charset="0"/>
                        </a:rPr>
                        <a:t>Pedestal</a:t>
                      </a:r>
                    </a:p>
                    <a:p>
                      <a:pPr marL="0" marR="0">
                        <a:lnSpc>
                          <a:spcPts val="1700"/>
                        </a:lnSpc>
                        <a:spcBef>
                          <a:spcPts val="0"/>
                        </a:spcBef>
                        <a:spcAft>
                          <a:spcPts val="0"/>
                        </a:spcAft>
                      </a:pPr>
                      <a:r>
                        <a:rPr lang="en-US" sz="1600" b="1" baseline="0" dirty="0" smtClean="0">
                          <a:effectLst/>
                          <a:latin typeface="Calibri" pitchFamily="34" charset="0"/>
                          <a:cs typeface="Calibri" pitchFamily="34" charset="0"/>
                        </a:rPr>
                        <a:t>10,00-12,000</a:t>
                      </a:r>
                    </a:p>
                    <a:p>
                      <a:pPr marL="0" marR="0">
                        <a:lnSpc>
                          <a:spcPts val="1700"/>
                        </a:lnSpc>
                        <a:spcBef>
                          <a:spcPts val="0"/>
                        </a:spcBef>
                        <a:spcAft>
                          <a:spcPts val="0"/>
                        </a:spcAft>
                      </a:pPr>
                      <a:r>
                        <a:rPr lang="en-US" sz="1400" b="1" baseline="0" dirty="0" smtClean="0">
                          <a:effectLst/>
                          <a:latin typeface="Calibri" pitchFamily="34" charset="0"/>
                          <a:ea typeface="Calibri"/>
                          <a:cs typeface="Calibri" pitchFamily="34" charset="0"/>
                        </a:rPr>
                        <a:t>Refurbished gantry</a:t>
                      </a:r>
                    </a:p>
                    <a:p>
                      <a:pPr marL="0" marR="0">
                        <a:lnSpc>
                          <a:spcPts val="1700"/>
                        </a:lnSpc>
                        <a:spcBef>
                          <a:spcPts val="0"/>
                        </a:spcBef>
                        <a:spcAft>
                          <a:spcPts val="0"/>
                        </a:spcAft>
                      </a:pPr>
                      <a:r>
                        <a:rPr lang="en-US" sz="1600" b="1" baseline="0" dirty="0" smtClean="0">
                          <a:effectLst/>
                          <a:latin typeface="Calibri" pitchFamily="34" charset="0"/>
                          <a:ea typeface="Calibri"/>
                          <a:cs typeface="Calibri" pitchFamily="34" charset="0"/>
                        </a:rPr>
                        <a:t>5,000-9,000</a:t>
                      </a:r>
                      <a:endParaRPr lang="en-US" sz="1600" b="1" baseline="0" dirty="0">
                        <a:effectLst/>
                        <a:latin typeface="Calibri" pitchFamily="34" charset="0"/>
                        <a:ea typeface="Calibri"/>
                        <a:cs typeface="Calibri" pitchFamily="34" charset="0"/>
                      </a:endParaRPr>
                    </a:p>
                  </a:txBody>
                  <a:tcPr marL="68580" marR="68580" marT="0" marB="0"/>
                </a:tc>
                <a:tc>
                  <a:txBody>
                    <a:bodyPr/>
                    <a:lstStyle/>
                    <a:p>
                      <a:pPr marL="0" marR="0">
                        <a:lnSpc>
                          <a:spcPct val="115000"/>
                        </a:lnSpc>
                        <a:spcBef>
                          <a:spcPts val="0"/>
                        </a:spcBef>
                        <a:spcAft>
                          <a:spcPts val="0"/>
                        </a:spcAft>
                      </a:pPr>
                      <a:r>
                        <a:rPr lang="en-US" sz="1600" b="1" dirty="0">
                          <a:effectLst/>
                        </a:rPr>
                        <a:t>2</a:t>
                      </a:r>
                      <a:endParaRPr lang="en-US" sz="1600" b="1" dirty="0">
                        <a:effectLst/>
                        <a:latin typeface="Calibri"/>
                        <a:ea typeface="Calibri"/>
                        <a:cs typeface="Times New Roman"/>
                      </a:endParaRPr>
                    </a:p>
                  </a:txBody>
                  <a:tcPr marL="68580" marR="68580" marT="0" marB="0"/>
                </a:tc>
              </a:tr>
              <a:tr h="600130">
                <a:tc>
                  <a:txBody>
                    <a:bodyPr/>
                    <a:lstStyle/>
                    <a:p>
                      <a:pPr marL="0" marR="0">
                        <a:lnSpc>
                          <a:spcPct val="115000"/>
                        </a:lnSpc>
                        <a:spcBef>
                          <a:spcPts val="0"/>
                        </a:spcBef>
                        <a:spcAft>
                          <a:spcPts val="0"/>
                        </a:spcAft>
                      </a:pPr>
                      <a:r>
                        <a:rPr lang="en-US" sz="1600" dirty="0">
                          <a:effectLst/>
                        </a:rPr>
                        <a:t>Dual-system EPS</a:t>
                      </a:r>
                      <a:endParaRPr lang="en-US" sz="16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pPr>
                      <a:r>
                        <a:rPr lang="en-US" sz="1600" b="1">
                          <a:effectLst/>
                        </a:rPr>
                        <a:t>All</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rPr>
                        <a:t>~1.5 kWh</a:t>
                      </a:r>
                      <a:endParaRPr lang="en-US" sz="16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rPr>
                        <a:t>50-2500</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rPr>
                        <a:t>0.07</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rPr>
                        <a:t>Up to 6,000</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rPr>
                        <a:t>1</a:t>
                      </a:r>
                      <a:endParaRPr lang="en-US" sz="1600" b="1" dirty="0">
                        <a:effectLst/>
                        <a:latin typeface="Calibri"/>
                        <a:ea typeface="Calibri"/>
                        <a:cs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1F91196C-D169-4F28-94A9-04553D1EC522}" type="slidenum">
              <a:rPr lang="en-US" smtClean="0"/>
              <a:pPr>
                <a:defRPr/>
              </a:pPr>
              <a:t>29</a:t>
            </a:fld>
            <a:endParaRPr lang="en-US"/>
          </a:p>
        </p:txBody>
      </p:sp>
      <p:sp>
        <p:nvSpPr>
          <p:cNvPr id="4" name="TextBox 3"/>
          <p:cNvSpPr txBox="1"/>
          <p:nvPr/>
        </p:nvSpPr>
        <p:spPr>
          <a:xfrm>
            <a:off x="152400" y="914400"/>
            <a:ext cx="8915400" cy="415498"/>
          </a:xfrm>
          <a:prstGeom prst="rect">
            <a:avLst/>
          </a:prstGeom>
          <a:noFill/>
        </p:spPr>
        <p:txBody>
          <a:bodyPr wrap="square" rtlCol="0">
            <a:spAutoFit/>
          </a:bodyPr>
          <a:lstStyle/>
          <a:p>
            <a:r>
              <a:rPr lang="en-US" sz="2100" dirty="0" smtClean="0"/>
              <a:t>Data for Class 8; costs and energy use would be lower for medium-duty trucks.</a:t>
            </a:r>
            <a:endParaRPr lang="en-US" sz="2100" dirty="0"/>
          </a:p>
        </p:txBody>
      </p:sp>
    </p:spTree>
    <p:extLst>
      <p:ext uri="{BB962C8B-B14F-4D97-AF65-F5344CB8AC3E}">
        <p14:creationId xmlns:p14="http://schemas.microsoft.com/office/powerpoint/2010/main" val="2432246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7705725" cy="2537344"/>
          </a:xfrm>
        </p:spPr>
        <p:txBody>
          <a:bodyPr/>
          <a:lstStyle/>
          <a:p>
            <a:pPr>
              <a:buFont typeface="Arial" pitchFamily="34" charset="0"/>
              <a:buChar char="•"/>
              <a:defRPr/>
            </a:pPr>
            <a:r>
              <a:rPr lang="en-US" sz="2000" b="1" dirty="0" smtClean="0">
                <a:solidFill>
                  <a:schemeClr val="tx1">
                    <a:lumMod val="75000"/>
                  </a:schemeClr>
                </a:solidFill>
              </a:rPr>
              <a:t>In the U.S., idling </a:t>
            </a:r>
            <a:r>
              <a:rPr lang="en-US" sz="2000" b="1" dirty="0">
                <a:solidFill>
                  <a:schemeClr val="tx1">
                    <a:lumMod val="75000"/>
                  </a:schemeClr>
                </a:solidFill>
              </a:rPr>
              <a:t>consumes about </a:t>
            </a:r>
            <a:r>
              <a:rPr lang="en-US" sz="2000" b="1" dirty="0" smtClean="0">
                <a:solidFill>
                  <a:schemeClr val="tx1">
                    <a:lumMod val="75000"/>
                  </a:schemeClr>
                </a:solidFill>
              </a:rPr>
              <a:t>6 billion gallons of oil, costing about $20 billion!</a:t>
            </a:r>
          </a:p>
          <a:p>
            <a:pPr>
              <a:buFont typeface="Arial" pitchFamily="34" charset="0"/>
              <a:buChar char="•"/>
              <a:defRPr/>
            </a:pPr>
            <a:r>
              <a:rPr lang="en-US" sz="2000" b="1" dirty="0" smtClean="0">
                <a:solidFill>
                  <a:schemeClr val="tx1">
                    <a:lumMod val="75000"/>
                  </a:schemeClr>
                </a:solidFill>
              </a:rPr>
              <a:t>For rest-period truck idling alone, emissions total </a:t>
            </a:r>
            <a:r>
              <a:rPr lang="en-US" sz="2000" b="1" i="1" dirty="0" smtClean="0">
                <a:solidFill>
                  <a:schemeClr val="tx1">
                    <a:lumMod val="75000"/>
                  </a:schemeClr>
                </a:solidFill>
              </a:rPr>
              <a:t>more</a:t>
            </a:r>
            <a:r>
              <a:rPr lang="en-US" sz="2000" b="1" dirty="0" smtClean="0">
                <a:solidFill>
                  <a:schemeClr val="tx1">
                    <a:lumMod val="75000"/>
                  </a:schemeClr>
                </a:solidFill>
              </a:rPr>
              <a:t> than 130 tons of particulate matter (PM), 12 million tons of CO</a:t>
            </a:r>
            <a:r>
              <a:rPr lang="en-US" sz="2000" b="1" baseline="-25000" dirty="0" smtClean="0">
                <a:solidFill>
                  <a:schemeClr val="tx1">
                    <a:lumMod val="75000"/>
                  </a:schemeClr>
                </a:solidFill>
              </a:rPr>
              <a:t>2,</a:t>
            </a:r>
            <a:r>
              <a:rPr lang="en-US" sz="2000" b="1" dirty="0" smtClean="0">
                <a:solidFill>
                  <a:schemeClr val="tx1">
                    <a:lumMod val="75000"/>
                  </a:schemeClr>
                </a:solidFill>
              </a:rPr>
              <a:t> </a:t>
            </a:r>
            <a:r>
              <a:rPr lang="en-US" sz="2000" b="1" dirty="0">
                <a:solidFill>
                  <a:schemeClr val="tx1">
                    <a:lumMod val="75000"/>
                  </a:schemeClr>
                </a:solidFill>
              </a:rPr>
              <a:t>35,000 tons of </a:t>
            </a:r>
            <a:r>
              <a:rPr lang="en-US" sz="2000" b="1" dirty="0" smtClean="0">
                <a:solidFill>
                  <a:schemeClr val="tx1">
                    <a:lumMod val="75000"/>
                  </a:schemeClr>
                </a:solidFill>
              </a:rPr>
              <a:t>NOx, </a:t>
            </a:r>
            <a:r>
              <a:rPr lang="en-US" sz="2000" b="1" dirty="0">
                <a:solidFill>
                  <a:schemeClr val="tx1">
                    <a:lumMod val="75000"/>
                  </a:schemeClr>
                </a:solidFill>
              </a:rPr>
              <a:t>and </a:t>
            </a:r>
            <a:r>
              <a:rPr lang="en-US" sz="2000" b="1" dirty="0" smtClean="0">
                <a:solidFill>
                  <a:schemeClr val="tx1">
                    <a:lumMod val="75000"/>
                  </a:schemeClr>
                </a:solidFill>
              </a:rPr>
              <a:t>36,000 </a:t>
            </a:r>
            <a:r>
              <a:rPr lang="en-US" sz="2000" b="1" dirty="0">
                <a:solidFill>
                  <a:schemeClr val="tx1">
                    <a:lumMod val="75000"/>
                  </a:schemeClr>
                </a:solidFill>
              </a:rPr>
              <a:t>tons of </a:t>
            </a:r>
            <a:r>
              <a:rPr lang="en-US" sz="2000" b="1" dirty="0" smtClean="0">
                <a:solidFill>
                  <a:schemeClr val="tx1">
                    <a:lumMod val="75000"/>
                  </a:schemeClr>
                </a:solidFill>
              </a:rPr>
              <a:t>CO.</a:t>
            </a:r>
          </a:p>
          <a:p>
            <a:pPr>
              <a:buFont typeface="Arial" pitchFamily="34" charset="0"/>
              <a:buChar char="•"/>
              <a:defRPr/>
            </a:pPr>
            <a:r>
              <a:rPr lang="en-US" sz="2000" b="1" dirty="0" smtClean="0">
                <a:solidFill>
                  <a:schemeClr val="tx1">
                    <a:lumMod val="75000"/>
                  </a:schemeClr>
                </a:solidFill>
              </a:rPr>
              <a:t>Half of idling fuel losses are estimated to be from everyday (noncommercial) drivers.</a:t>
            </a:r>
          </a:p>
          <a:p>
            <a:pPr marL="342900" lvl="1" indent="-342900">
              <a:defRPr/>
            </a:pPr>
            <a:endParaRPr lang="en-US" dirty="0" smtClean="0">
              <a:solidFill>
                <a:schemeClr val="tx1">
                  <a:lumMod val="75000"/>
                </a:schemeClr>
              </a:solidFill>
            </a:endParaRPr>
          </a:p>
          <a:p>
            <a:pPr marL="342900" lvl="1" indent="-342900">
              <a:buFont typeface="Arial" charset="0"/>
              <a:buNone/>
              <a:defRPr/>
            </a:pPr>
            <a:endParaRPr lang="en-US" sz="2400" dirty="0" smtClean="0">
              <a:solidFill>
                <a:schemeClr val="accent3">
                  <a:lumMod val="75000"/>
                </a:schemeClr>
              </a:solidFill>
            </a:endParaRPr>
          </a:p>
          <a:p>
            <a:pPr>
              <a:defRPr/>
            </a:pPr>
            <a:endParaRPr lang="en-US" dirty="0"/>
          </a:p>
        </p:txBody>
      </p:sp>
      <p:sp>
        <p:nvSpPr>
          <p:cNvPr id="11267" name="Title 2"/>
          <p:cNvSpPr>
            <a:spLocks noGrp="1"/>
          </p:cNvSpPr>
          <p:nvPr>
            <p:ph type="title"/>
          </p:nvPr>
        </p:nvSpPr>
        <p:spPr>
          <a:xfrm>
            <a:off x="228600" y="228600"/>
            <a:ext cx="6346825" cy="901700"/>
          </a:xfrm>
        </p:spPr>
        <p:txBody>
          <a:bodyPr/>
          <a:lstStyle/>
          <a:p>
            <a:r>
              <a:rPr lang="en-US" dirty="0" smtClean="0"/>
              <a:t>Basics: Petroleum Use and Emissions</a:t>
            </a:r>
            <a:endParaRPr lang="en-US" dirty="0" smtClean="0">
              <a:solidFill>
                <a:schemeClr val="bg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7125" y="3818728"/>
            <a:ext cx="4788856" cy="2250185"/>
          </a:xfrm>
          <a:prstGeom prst="rect">
            <a:avLst/>
          </a:prstGeom>
        </p:spPr>
      </p:pic>
      <p:sp>
        <p:nvSpPr>
          <p:cNvPr id="3" name="Slide Number Placeholder 2"/>
          <p:cNvSpPr>
            <a:spLocks noGrp="1"/>
          </p:cNvSpPr>
          <p:nvPr>
            <p:ph type="sldNum" sz="quarter" idx="12"/>
          </p:nvPr>
        </p:nvSpPr>
        <p:spPr/>
        <p:txBody>
          <a:bodyPr/>
          <a:lstStyle/>
          <a:p>
            <a:pPr>
              <a:defRPr/>
            </a:pPr>
            <a:fld id="{1F91196C-D169-4F28-94A9-04553D1EC522}" type="slidenum">
              <a:rPr lang="en-US" smtClean="0"/>
              <a:pPr>
                <a:defRPr/>
              </a:pPr>
              <a:t>3</a:t>
            </a:fld>
            <a:endParaRPr lang="en-US"/>
          </a:p>
        </p:txBody>
      </p:sp>
    </p:spTree>
    <p:extLst>
      <p:ext uri="{BB962C8B-B14F-4D97-AF65-F5344CB8AC3E}">
        <p14:creationId xmlns:p14="http://schemas.microsoft.com/office/powerpoint/2010/main" val="1361452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a:xfrm>
            <a:off x="242886" y="304800"/>
            <a:ext cx="8520114" cy="901700"/>
          </a:xfrm>
        </p:spPr>
        <p:txBody>
          <a:bodyPr/>
          <a:lstStyle/>
          <a:p>
            <a:r>
              <a:rPr lang="en-US" dirty="0" smtClean="0"/>
              <a:t>Idling reduction is </a:t>
            </a:r>
            <a:r>
              <a:rPr lang="en-US" dirty="0" smtClean="0"/>
              <a:t>the </a:t>
            </a:r>
            <a:r>
              <a:rPr lang="en-US" dirty="0" smtClean="0"/>
              <a:t>low-hanging fruit                    of fuel economy</a:t>
            </a:r>
            <a:endParaRPr lang="en-US" dirty="0" smtClean="0"/>
          </a:p>
        </p:txBody>
      </p:sp>
      <p:sp>
        <p:nvSpPr>
          <p:cNvPr id="18434" name="Content Placeholder 1"/>
          <p:cNvSpPr>
            <a:spLocks noGrp="1"/>
          </p:cNvSpPr>
          <p:nvPr>
            <p:ph idx="4294967295"/>
          </p:nvPr>
        </p:nvSpPr>
        <p:spPr>
          <a:xfrm>
            <a:off x="0" y="1400175"/>
            <a:ext cx="8877300" cy="5067300"/>
          </a:xfrm>
        </p:spPr>
        <p:txBody>
          <a:bodyPr/>
          <a:lstStyle/>
          <a:p>
            <a:pPr marL="342900" lvl="1" indent="-342900">
              <a:buFont typeface="Arial" charset="0"/>
              <a:buChar char="•"/>
              <a:defRPr/>
            </a:pPr>
            <a:endParaRPr lang="en-US" b="1" dirty="0" smtClean="0"/>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Char char="•"/>
              <a:defRPr/>
            </a:pPr>
            <a:endParaRPr lang="en-US" sz="1100" b="1" dirty="0" smtClean="0">
              <a:solidFill>
                <a:schemeClr val="accent2">
                  <a:lumMod val="50000"/>
                </a:schemeClr>
              </a:solidFill>
            </a:endParaRPr>
          </a:p>
          <a:p>
            <a:pPr marL="342900" lvl="1" indent="-342900">
              <a:buFont typeface="Arial" charset="0"/>
              <a:buNone/>
              <a:defRPr/>
            </a:pPr>
            <a:endParaRPr lang="en-US" sz="1100" b="1" dirty="0" smtClean="0">
              <a:solidFill>
                <a:schemeClr val="accent2">
                  <a:lumMod val="50000"/>
                </a:schemeClr>
              </a:solidFill>
            </a:endParaRPr>
          </a:p>
          <a:p>
            <a:pPr marL="342900" lvl="1" indent="-342900">
              <a:buFont typeface="Arial" charset="0"/>
              <a:buNone/>
              <a:defRPr/>
            </a:pPr>
            <a:endParaRPr lang="en-US" sz="1100" b="1" dirty="0" smtClean="0">
              <a:solidFill>
                <a:schemeClr val="accent2">
                  <a:lumMod val="50000"/>
                </a:schemeClr>
              </a:solidFill>
            </a:endParaRPr>
          </a:p>
          <a:p>
            <a:pPr marL="342900" lvl="1" indent="-342900">
              <a:buFont typeface="Arial" charset="0"/>
              <a:buNone/>
              <a:defRPr/>
            </a:pPr>
            <a:endParaRPr lang="en-US" sz="1100" b="1" dirty="0" smtClean="0">
              <a:solidFill>
                <a:schemeClr val="accent2">
                  <a:lumMod val="50000"/>
                </a:schemeClr>
              </a:solidFill>
            </a:endParaRPr>
          </a:p>
          <a:p>
            <a:pPr marL="342900" lvl="1" indent="-342900">
              <a:buFont typeface="Arial" charset="0"/>
              <a:buNone/>
              <a:defRPr/>
            </a:pPr>
            <a:r>
              <a:rPr lang="en-US" sz="1600" b="1" dirty="0" smtClean="0"/>
              <a:t> </a:t>
            </a:r>
            <a:endParaRPr lang="en-US" sz="1400" dirty="0" smtClean="0">
              <a:solidFill>
                <a:schemeClr val="accent3">
                  <a:lumMod val="75000"/>
                </a:schemeClr>
              </a:solidFill>
            </a:endParaRPr>
          </a:p>
          <a:p>
            <a:pPr marL="342900" lvl="1" indent="-342900">
              <a:buFont typeface="Arial" charset="0"/>
              <a:buChar char="•"/>
              <a:defRPr/>
            </a:pPr>
            <a:endParaRPr lang="en-US" b="1" dirty="0" smtClean="0"/>
          </a:p>
        </p:txBody>
      </p:sp>
      <p:sp>
        <p:nvSpPr>
          <p:cNvPr id="6" name="Rectangle 5"/>
          <p:cNvSpPr/>
          <p:nvPr/>
        </p:nvSpPr>
        <p:spPr>
          <a:xfrm>
            <a:off x="5486400" y="1295400"/>
            <a:ext cx="3505200" cy="1846659"/>
          </a:xfrm>
          <a:prstGeom prst="rect">
            <a:avLst/>
          </a:prstGeom>
        </p:spPr>
        <p:txBody>
          <a:bodyPr wrap="square">
            <a:spAutoFit/>
          </a:bodyPr>
          <a:lstStyle/>
          <a:p>
            <a:r>
              <a:rPr lang="en-US" sz="1900" dirty="0" smtClean="0">
                <a:solidFill>
                  <a:schemeClr val="tx1">
                    <a:lumMod val="75000"/>
                  </a:schemeClr>
                </a:solidFill>
              </a:rPr>
              <a:t>Idling reduction equipment pays for itself in 6 months to </a:t>
            </a:r>
            <a:r>
              <a:rPr lang="en-US" sz="1900" dirty="0" smtClean="0">
                <a:solidFill>
                  <a:schemeClr val="tx1">
                    <a:lumMod val="75000"/>
                  </a:schemeClr>
                </a:solidFill>
              </a:rPr>
              <a:t>2 </a:t>
            </a:r>
            <a:r>
              <a:rPr lang="en-US" sz="1900" dirty="0" smtClean="0">
                <a:solidFill>
                  <a:schemeClr val="tx1">
                    <a:lumMod val="75000"/>
                  </a:schemeClr>
                </a:solidFill>
              </a:rPr>
              <a:t>years (at 2012 fuel prices). This graph represents the payback time for a long-haul truck that idles an average of 40 hours per week. </a:t>
            </a:r>
            <a:endParaRPr lang="en-US" sz="1900" b="1" dirty="0">
              <a:solidFill>
                <a:schemeClr val="tx1">
                  <a:lumMod val="75000"/>
                </a:schemeClr>
              </a:solidFill>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3505200"/>
            <a:ext cx="3356578" cy="2308320"/>
          </a:xfrm>
          <a:prstGeom prst="rect">
            <a:avLst/>
          </a:prstGeom>
          <a:noFill/>
          <a:ln w="9525">
            <a:noFill/>
            <a:miter lim="800000"/>
            <a:headEnd/>
            <a:tailEnd/>
          </a:ln>
        </p:spPr>
      </p:pic>
      <p:pic>
        <p:nvPicPr>
          <p:cNvPr id="3" name="Chart 1"/>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2886" y="1485900"/>
            <a:ext cx="4824414" cy="446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650679" y="6500973"/>
            <a:ext cx="316112" cy="246221"/>
          </a:xfrm>
          <a:prstGeom prst="rect">
            <a:avLst/>
          </a:prstGeom>
          <a:noFill/>
        </p:spPr>
        <p:txBody>
          <a:bodyPr wrap="none" rtlCol="0">
            <a:spAutoFit/>
          </a:bodyPr>
          <a:lstStyle/>
          <a:p>
            <a:r>
              <a:rPr lang="en-US" sz="1000" dirty="0" smtClean="0"/>
              <a:t>30</a:t>
            </a:r>
            <a:endParaRPr lang="en-US" sz="1000" dirty="0"/>
          </a:p>
        </p:txBody>
      </p:sp>
    </p:spTree>
    <p:extLst>
      <p:ext uri="{BB962C8B-B14F-4D97-AF65-F5344CB8AC3E}">
        <p14:creationId xmlns:p14="http://schemas.microsoft.com/office/powerpoint/2010/main" val="963736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304800" y="990600"/>
            <a:ext cx="8229600" cy="5372100"/>
          </a:xfrm>
          <a:noFill/>
          <a:ln>
            <a:noFill/>
          </a:ln>
        </p:spPr>
        <p:txBody>
          <a:bodyPr/>
          <a:lstStyle/>
          <a:p>
            <a:pPr>
              <a:spcBef>
                <a:spcPts val="600"/>
              </a:spcBef>
              <a:buFont typeface="Arial" pitchFamily="34" charset="0"/>
              <a:buChar char="•"/>
              <a:defRPr/>
            </a:pPr>
            <a:r>
              <a:rPr lang="en-US" sz="2200" b="1" dirty="0">
                <a:solidFill>
                  <a:schemeClr val="tx1">
                    <a:lumMod val="75000"/>
                  </a:schemeClr>
                </a:solidFill>
              </a:rPr>
              <a:t>B</a:t>
            </a:r>
            <a:r>
              <a:rPr lang="en-US" sz="2200" b="1" dirty="0" smtClean="0">
                <a:solidFill>
                  <a:schemeClr val="tx1">
                    <a:lumMod val="75000"/>
                  </a:schemeClr>
                </a:solidFill>
              </a:rPr>
              <a:t>ank loans</a:t>
            </a:r>
          </a:p>
          <a:p>
            <a:pPr>
              <a:buFont typeface="Arial" pitchFamily="34" charset="0"/>
              <a:buChar char="•"/>
              <a:defRPr/>
            </a:pPr>
            <a:endParaRPr lang="en-US" sz="1100" dirty="0" smtClean="0">
              <a:solidFill>
                <a:schemeClr val="tx1">
                  <a:lumMod val="75000"/>
                </a:schemeClr>
              </a:solidFill>
            </a:endParaRPr>
          </a:p>
          <a:p>
            <a:pPr>
              <a:buFont typeface="Arial" pitchFamily="34" charset="0"/>
              <a:buChar char="•"/>
              <a:defRPr/>
            </a:pPr>
            <a:r>
              <a:rPr lang="en-US" sz="2200" b="1" dirty="0" smtClean="0">
                <a:solidFill>
                  <a:schemeClr val="tx1">
                    <a:lumMod val="75000"/>
                  </a:schemeClr>
                </a:solidFill>
              </a:rPr>
              <a:t>National grants, loans, and rebates</a:t>
            </a:r>
            <a:endParaRPr lang="en-US" sz="2200" dirty="0" smtClean="0">
              <a:solidFill>
                <a:schemeClr val="tx1">
                  <a:lumMod val="75000"/>
                </a:schemeClr>
              </a:solidFill>
            </a:endParaRPr>
          </a:p>
          <a:p>
            <a:pPr lvl="1">
              <a:buFont typeface="Arial" pitchFamily="34" charset="0"/>
              <a:buChar char="─"/>
              <a:defRPr/>
            </a:pPr>
            <a:r>
              <a:rPr lang="en-US" sz="1800" dirty="0" smtClean="0">
                <a:solidFill>
                  <a:schemeClr val="tx1">
                    <a:lumMod val="75000"/>
                  </a:schemeClr>
                </a:solidFill>
              </a:rPr>
              <a:t>EPA’s Diesel Emissions Reduction Program (DERA) </a:t>
            </a:r>
          </a:p>
          <a:p>
            <a:pPr lvl="1">
              <a:buFont typeface="Arial" pitchFamily="34" charset="0"/>
              <a:buChar char="─"/>
              <a:defRPr/>
            </a:pPr>
            <a:r>
              <a:rPr lang="en-US" sz="1800" dirty="0" smtClean="0">
                <a:solidFill>
                  <a:schemeClr val="tx1">
                    <a:lumMod val="75000"/>
                  </a:schemeClr>
                </a:solidFill>
              </a:rPr>
              <a:t>EPA SmartWay Finance Program </a:t>
            </a:r>
          </a:p>
          <a:p>
            <a:pPr lvl="1">
              <a:buFont typeface="Arial" pitchFamily="34" charset="0"/>
              <a:buChar char="─"/>
              <a:defRPr/>
            </a:pPr>
            <a:r>
              <a:rPr lang="en-US" sz="1800" dirty="0" smtClean="0">
                <a:solidFill>
                  <a:schemeClr val="tx1">
                    <a:lumMod val="75000"/>
                  </a:schemeClr>
                </a:solidFill>
              </a:rPr>
              <a:t>Manufacturer rebates and loans</a:t>
            </a:r>
          </a:p>
          <a:p>
            <a:pPr lvl="1">
              <a:buFont typeface="Arial" pitchFamily="34" charset="0"/>
              <a:buChar char="─"/>
              <a:defRPr/>
            </a:pPr>
            <a:r>
              <a:rPr lang="en-US" sz="1800" dirty="0" smtClean="0">
                <a:solidFill>
                  <a:schemeClr val="tx1">
                    <a:lumMod val="75000"/>
                  </a:schemeClr>
                </a:solidFill>
              </a:rPr>
              <a:t>Nonprofit organizations (e.g., Cascade Sierra Solutions)</a:t>
            </a:r>
          </a:p>
          <a:p>
            <a:pPr lvl="1">
              <a:buFont typeface="Arial" pitchFamily="34" charset="0"/>
              <a:buChar char="─"/>
              <a:defRPr/>
            </a:pPr>
            <a:endParaRPr lang="en-US" sz="1200" dirty="0" smtClean="0">
              <a:solidFill>
                <a:schemeClr val="tx1">
                  <a:lumMod val="75000"/>
                </a:schemeClr>
              </a:solidFill>
            </a:endParaRPr>
          </a:p>
          <a:p>
            <a:pPr>
              <a:buFont typeface="Arial" pitchFamily="34" charset="0"/>
              <a:buChar char="•"/>
              <a:defRPr/>
            </a:pPr>
            <a:r>
              <a:rPr lang="en-US" sz="2200" b="1" dirty="0" smtClean="0">
                <a:solidFill>
                  <a:schemeClr val="tx1">
                    <a:lumMod val="75000"/>
                  </a:schemeClr>
                </a:solidFill>
              </a:rPr>
              <a:t>State grants and loans (including programs targeted to small businesses)</a:t>
            </a:r>
          </a:p>
          <a:p>
            <a:pPr lvl="1">
              <a:buFont typeface="Arial" pitchFamily="34" charset="0"/>
              <a:buChar char="─"/>
              <a:defRPr/>
            </a:pPr>
            <a:r>
              <a:rPr lang="en-US" sz="1800" dirty="0" smtClean="0">
                <a:solidFill>
                  <a:schemeClr val="tx1">
                    <a:lumMod val="75000"/>
                  </a:schemeClr>
                </a:solidFill>
              </a:rPr>
              <a:t>State Clean </a:t>
            </a:r>
            <a:r>
              <a:rPr lang="en-US" sz="1800" dirty="0">
                <a:solidFill>
                  <a:schemeClr val="tx1">
                    <a:lumMod val="75000"/>
                  </a:schemeClr>
                </a:solidFill>
              </a:rPr>
              <a:t>D</a:t>
            </a:r>
            <a:r>
              <a:rPr lang="en-US" sz="1800" dirty="0" smtClean="0">
                <a:solidFill>
                  <a:schemeClr val="tx1">
                    <a:lumMod val="75000"/>
                  </a:schemeClr>
                </a:solidFill>
              </a:rPr>
              <a:t>iesel grant programs (EPA) and </a:t>
            </a:r>
            <a:r>
              <a:rPr lang="en-US" sz="1800" dirty="0">
                <a:solidFill>
                  <a:schemeClr val="tx1">
                    <a:lumMod val="75000"/>
                  </a:schemeClr>
                </a:solidFill>
              </a:rPr>
              <a:t>C</a:t>
            </a:r>
            <a:r>
              <a:rPr lang="en-US" sz="1800" dirty="0" smtClean="0">
                <a:solidFill>
                  <a:schemeClr val="tx1">
                    <a:lumMod val="75000"/>
                  </a:schemeClr>
                </a:solidFill>
              </a:rPr>
              <a:t>ongestion </a:t>
            </a:r>
            <a:r>
              <a:rPr lang="en-US" sz="1800" dirty="0">
                <a:solidFill>
                  <a:schemeClr val="tx1">
                    <a:lumMod val="75000"/>
                  </a:schemeClr>
                </a:solidFill>
              </a:rPr>
              <a:t>M</a:t>
            </a:r>
            <a:r>
              <a:rPr lang="en-US" sz="1800" dirty="0" smtClean="0">
                <a:solidFill>
                  <a:schemeClr val="tx1">
                    <a:lumMod val="75000"/>
                  </a:schemeClr>
                </a:solidFill>
              </a:rPr>
              <a:t>itigation and Air </a:t>
            </a:r>
            <a:r>
              <a:rPr lang="en-US" sz="1800" dirty="0">
                <a:solidFill>
                  <a:schemeClr val="tx1">
                    <a:lumMod val="75000"/>
                  </a:schemeClr>
                </a:solidFill>
              </a:rPr>
              <a:t>Q</a:t>
            </a:r>
            <a:r>
              <a:rPr lang="en-US" sz="1800" dirty="0" smtClean="0">
                <a:solidFill>
                  <a:schemeClr val="tx1">
                    <a:lumMod val="75000"/>
                  </a:schemeClr>
                </a:solidFill>
              </a:rPr>
              <a:t>uality (CMAQ [DOT]) grant programs</a:t>
            </a:r>
          </a:p>
          <a:p>
            <a:pPr lvl="1">
              <a:buFont typeface="Arial" pitchFamily="34" charset="0"/>
              <a:buChar char="─"/>
              <a:defRPr/>
            </a:pPr>
            <a:r>
              <a:rPr lang="en-US" sz="1800" dirty="0" smtClean="0">
                <a:solidFill>
                  <a:schemeClr val="tx1">
                    <a:lumMod val="75000"/>
                  </a:schemeClr>
                </a:solidFill>
              </a:rPr>
              <a:t>Some other state agencies and programs</a:t>
            </a:r>
            <a:endParaRPr lang="en-US" sz="1800" b="1" dirty="0" smtClean="0">
              <a:solidFill>
                <a:schemeClr val="tx1">
                  <a:lumMod val="75000"/>
                </a:schemeClr>
              </a:solidFill>
            </a:endParaRPr>
          </a:p>
          <a:p>
            <a:pPr>
              <a:buFont typeface="Arial" pitchFamily="34" charset="0"/>
              <a:buChar char="─"/>
              <a:defRPr/>
            </a:pPr>
            <a:endParaRPr lang="en-US" sz="1100" dirty="0" smtClean="0">
              <a:solidFill>
                <a:schemeClr val="accent3">
                  <a:lumMod val="75000"/>
                </a:schemeClr>
              </a:solidFill>
            </a:endParaRPr>
          </a:p>
          <a:p>
            <a:pPr lvl="1">
              <a:defRPr/>
            </a:pPr>
            <a:endParaRPr lang="en-US" sz="1400" dirty="0" smtClean="0"/>
          </a:p>
          <a:p>
            <a:pPr lvl="1">
              <a:defRPr/>
            </a:pPr>
            <a:endParaRPr lang="en-US" sz="1600" dirty="0" smtClean="0"/>
          </a:p>
          <a:p>
            <a:pPr>
              <a:defRPr/>
            </a:pPr>
            <a:endParaRPr lang="en-US" dirty="0" smtClean="0"/>
          </a:p>
        </p:txBody>
      </p:sp>
      <p:sp>
        <p:nvSpPr>
          <p:cNvPr id="17411" name="Title 2"/>
          <p:cNvSpPr>
            <a:spLocks noGrp="1"/>
          </p:cNvSpPr>
          <p:nvPr>
            <p:ph type="title"/>
          </p:nvPr>
        </p:nvSpPr>
        <p:spPr>
          <a:xfrm>
            <a:off x="152400" y="304800"/>
            <a:ext cx="8915400" cy="901700"/>
          </a:xfrm>
        </p:spPr>
        <p:txBody>
          <a:bodyPr/>
          <a:lstStyle/>
          <a:p>
            <a:r>
              <a:rPr lang="en-US" dirty="0" smtClean="0"/>
              <a:t>How can we implement—and afford—idling reduction</a:t>
            </a:r>
            <a:r>
              <a:rPr lang="en-US" dirty="0" smtClean="0"/>
              <a:t>?</a:t>
            </a:r>
          </a:p>
        </p:txBody>
      </p:sp>
      <p:sp>
        <p:nvSpPr>
          <p:cNvPr id="2" name="Slide Number Placeholder 1"/>
          <p:cNvSpPr>
            <a:spLocks noGrp="1"/>
          </p:cNvSpPr>
          <p:nvPr>
            <p:ph type="sldNum" sz="quarter" idx="12"/>
          </p:nvPr>
        </p:nvSpPr>
        <p:spPr/>
        <p:txBody>
          <a:bodyPr/>
          <a:lstStyle/>
          <a:p>
            <a:pPr>
              <a:defRPr/>
            </a:pPr>
            <a:fld id="{1F91196C-D169-4F28-94A9-04553D1EC522}" type="slidenum">
              <a:rPr lang="en-US" smtClean="0"/>
              <a:pPr>
                <a:defRPr/>
              </a:pPr>
              <a:t>31</a:t>
            </a:fld>
            <a:endParaRPr lang="en-US"/>
          </a:p>
        </p:txBody>
      </p:sp>
    </p:spTree>
    <p:extLst>
      <p:ext uri="{BB962C8B-B14F-4D97-AF65-F5344CB8AC3E}">
        <p14:creationId xmlns:p14="http://schemas.microsoft.com/office/powerpoint/2010/main" val="2501723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US" dirty="0" smtClean="0"/>
              <a:t>For More Information</a:t>
            </a:r>
          </a:p>
        </p:txBody>
      </p:sp>
      <p:sp>
        <p:nvSpPr>
          <p:cNvPr id="19458" name="Content Placeholder 1"/>
          <p:cNvSpPr>
            <a:spLocks noGrp="1"/>
          </p:cNvSpPr>
          <p:nvPr>
            <p:ph idx="4294967295"/>
          </p:nvPr>
        </p:nvSpPr>
        <p:spPr>
          <a:xfrm>
            <a:off x="228600" y="2752724"/>
            <a:ext cx="8686800" cy="3777193"/>
          </a:xfrm>
        </p:spPr>
        <p:txBody>
          <a:bodyPr/>
          <a:lstStyle/>
          <a:p>
            <a:pPr>
              <a:spcBef>
                <a:spcPts val="1200"/>
              </a:spcBef>
              <a:spcAft>
                <a:spcPts val="600"/>
              </a:spcAft>
              <a:buNone/>
              <a:defRPr/>
            </a:pPr>
            <a:r>
              <a:rPr lang="en-US" sz="2200" b="1" dirty="0" smtClean="0">
                <a:solidFill>
                  <a:schemeClr val="tx1">
                    <a:lumMod val="75000"/>
                  </a:schemeClr>
                </a:solidFill>
              </a:rPr>
              <a:t>A free monthly, electronic newsletter that provides:</a:t>
            </a:r>
          </a:p>
          <a:p>
            <a:pPr>
              <a:spcBef>
                <a:spcPts val="1200"/>
              </a:spcBef>
              <a:buFont typeface="Arial" pitchFamily="34" charset="0"/>
              <a:buChar char="•"/>
              <a:defRPr/>
            </a:pPr>
            <a:r>
              <a:rPr lang="en-US" sz="2000" dirty="0" smtClean="0">
                <a:solidFill>
                  <a:schemeClr val="tx1">
                    <a:lumMod val="75000"/>
                  </a:schemeClr>
                </a:solidFill>
              </a:rPr>
              <a:t>Information about current funding opportunities and recent awards</a:t>
            </a:r>
          </a:p>
          <a:p>
            <a:pPr>
              <a:spcBef>
                <a:spcPts val="1200"/>
              </a:spcBef>
              <a:buFont typeface="Arial" pitchFamily="34" charset="0"/>
              <a:buChar char="•"/>
              <a:defRPr/>
            </a:pPr>
            <a:r>
              <a:rPr lang="en-US" sz="2000" dirty="0" smtClean="0">
                <a:solidFill>
                  <a:schemeClr val="tx1">
                    <a:lumMod val="75000"/>
                  </a:schemeClr>
                </a:solidFill>
              </a:rPr>
              <a:t>News about changes in ordinances, laws, regulations, and enforcement</a:t>
            </a:r>
          </a:p>
          <a:p>
            <a:pPr>
              <a:spcBef>
                <a:spcPts val="1200"/>
              </a:spcBef>
              <a:buFont typeface="Arial" pitchFamily="34" charset="0"/>
              <a:buChar char="•"/>
              <a:defRPr/>
            </a:pPr>
            <a:r>
              <a:rPr lang="en-US" sz="2000" dirty="0" smtClean="0">
                <a:solidFill>
                  <a:schemeClr val="tx1">
                    <a:lumMod val="75000"/>
                  </a:schemeClr>
                </a:solidFill>
              </a:rPr>
              <a:t>Alerts about upcoming meetings, events, and other resources of interest</a:t>
            </a:r>
          </a:p>
          <a:p>
            <a:pPr>
              <a:spcBef>
                <a:spcPts val="1200"/>
              </a:spcBef>
              <a:buFont typeface="Arial" pitchFamily="34" charset="0"/>
              <a:buChar char="•"/>
              <a:defRPr/>
            </a:pPr>
            <a:r>
              <a:rPr lang="en-US" sz="2000" dirty="0" smtClean="0">
                <a:solidFill>
                  <a:schemeClr val="tx1">
                    <a:lumMod val="75000"/>
                  </a:schemeClr>
                </a:solidFill>
              </a:rPr>
              <a:t>Links to idling cost calculators and other idling reduction resources</a:t>
            </a:r>
          </a:p>
          <a:p>
            <a:pPr>
              <a:spcBef>
                <a:spcPts val="1200"/>
              </a:spcBef>
              <a:buNone/>
              <a:defRPr/>
            </a:pPr>
            <a:endParaRPr lang="en-US" sz="1800" i="1" dirty="0" smtClean="0">
              <a:solidFill>
                <a:schemeClr val="accent1">
                  <a:lumMod val="50000"/>
                </a:schemeClr>
              </a:solidFill>
              <a:hlinkClick r:id="rId3"/>
            </a:endParaRPr>
          </a:p>
          <a:p>
            <a:pPr>
              <a:buNone/>
              <a:defRPr/>
            </a:pPr>
            <a:endParaRPr lang="en-US" sz="1800" i="1" dirty="0" smtClean="0">
              <a:solidFill>
                <a:schemeClr val="accent1">
                  <a:lumMod val="50000"/>
                </a:schemeClr>
              </a:solidFill>
              <a:hlinkClick r:id="rId3"/>
            </a:endParaRPr>
          </a:p>
          <a:p>
            <a:pPr>
              <a:buNone/>
              <a:defRPr/>
            </a:pPr>
            <a:r>
              <a:rPr lang="en-US" sz="1600" i="1" dirty="0" smtClean="0">
                <a:solidFill>
                  <a:schemeClr val="accent1">
                    <a:lumMod val="50000"/>
                  </a:schemeClr>
                </a:solidFill>
                <a:hlinkClick r:id="rId3"/>
              </a:rPr>
              <a:t>www.eere.energy.gov/vehiclesandfuels/resources/fcvt_national_idling.html</a:t>
            </a:r>
            <a:r>
              <a:rPr lang="en-US" sz="1600" i="1" dirty="0" smtClean="0">
                <a:solidFill>
                  <a:schemeClr val="accent1">
                    <a:lumMod val="50000"/>
                  </a:schemeClr>
                </a:solidFill>
              </a:rPr>
              <a:t> </a:t>
            </a:r>
          </a:p>
          <a:p>
            <a:pPr>
              <a:defRPr/>
            </a:pPr>
            <a:endParaRPr lang="en-US" sz="1800" b="1" i="1" dirty="0" smtClean="0">
              <a:solidFill>
                <a:schemeClr val="accent1">
                  <a:lumMod val="50000"/>
                </a:schemeClr>
              </a:solidFill>
            </a:endParaRPr>
          </a:p>
          <a:p>
            <a:pPr>
              <a:buNone/>
              <a:defRPr/>
            </a:pPr>
            <a:r>
              <a:rPr lang="en-US" sz="1800" b="1" i="1" dirty="0" smtClean="0">
                <a:solidFill>
                  <a:schemeClr val="accent1">
                    <a:lumMod val="50000"/>
                  </a:schemeClr>
                </a:solidFill>
              </a:rPr>
              <a:t>								</a:t>
            </a:r>
            <a:endParaRPr lang="en-US" sz="1800" b="1" i="1" dirty="0" smtClean="0">
              <a:solidFill>
                <a:schemeClr val="accent4">
                  <a:lumMod val="50000"/>
                </a:schemeClr>
              </a:solidFill>
            </a:endParaRPr>
          </a:p>
          <a:p>
            <a:pPr algn="ctr">
              <a:defRPr/>
            </a:pPr>
            <a:endParaRPr lang="en-US" sz="1800" b="1" dirty="0" smtClean="0">
              <a:solidFill>
                <a:schemeClr val="accent4">
                  <a:lumMod val="50000"/>
                </a:schemeClr>
              </a:solidFill>
            </a:endParaRPr>
          </a:p>
          <a:p>
            <a:pPr algn="ctr">
              <a:defRPr/>
            </a:pPr>
            <a:endParaRPr lang="en-US" sz="1800" dirty="0" smtClean="0">
              <a:solidFill>
                <a:schemeClr val="accent4">
                  <a:lumMod val="50000"/>
                </a:schemeClr>
              </a:solidFill>
            </a:endParaRPr>
          </a:p>
          <a:p>
            <a:pPr marL="0" indent="0">
              <a:buNone/>
              <a:defRPr/>
            </a:pPr>
            <a:r>
              <a:rPr lang="en-US" sz="2800" b="1" dirty="0" smtClean="0">
                <a:solidFill>
                  <a:schemeClr val="accent4"/>
                </a:solidFill>
              </a:rPr>
              <a:t>							</a:t>
            </a:r>
          </a:p>
          <a:p>
            <a:pPr>
              <a:defRPr/>
            </a:pPr>
            <a:endParaRPr lang="en-US" sz="1800" b="1" dirty="0" smtClean="0"/>
          </a:p>
          <a:p>
            <a:pPr>
              <a:defRPr/>
            </a:pPr>
            <a:endParaRPr lang="en-US" sz="1600" dirty="0" smtClean="0"/>
          </a:p>
          <a:p>
            <a:pPr marL="0" indent="0" algn="ctr">
              <a:buFont typeface="Arial" charset="0"/>
              <a:buNone/>
              <a:defRPr/>
            </a:pPr>
            <a:endParaRPr lang="en-US" sz="1200" dirty="0" smtClean="0"/>
          </a:p>
          <a:p>
            <a:pPr>
              <a:defRPr/>
            </a:pPr>
            <a:endParaRPr lang="en-US" sz="1600" dirty="0" smtClean="0"/>
          </a:p>
        </p:txBody>
      </p:sp>
      <p:pic>
        <p:nvPicPr>
          <p:cNvPr id="18436" name="Picture 2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6225" y="1190625"/>
            <a:ext cx="8397875" cy="1352550"/>
          </a:xfrm>
          <a:prstGeom prst="rect">
            <a:avLst/>
          </a:prstGeom>
          <a:noFill/>
          <a:ln w="9525">
            <a:noFill/>
            <a:miter lim="800000"/>
            <a:headEnd/>
            <a:tailEnd/>
          </a:ln>
        </p:spPr>
      </p:pic>
      <p:sp>
        <p:nvSpPr>
          <p:cNvPr id="2" name="TextBox 1"/>
          <p:cNvSpPr txBox="1"/>
          <p:nvPr/>
        </p:nvSpPr>
        <p:spPr>
          <a:xfrm>
            <a:off x="8702453" y="6529326"/>
            <a:ext cx="469900" cy="246221"/>
          </a:xfrm>
          <a:prstGeom prst="rect">
            <a:avLst/>
          </a:prstGeom>
          <a:noFill/>
        </p:spPr>
        <p:txBody>
          <a:bodyPr wrap="square" rtlCol="0">
            <a:spAutoFit/>
          </a:bodyPr>
          <a:lstStyle/>
          <a:p>
            <a:r>
              <a:rPr lang="en-US" sz="1000" dirty="0" smtClean="0"/>
              <a:t>32</a:t>
            </a:r>
            <a:endParaRPr lang="en-US" sz="1000" dirty="0"/>
          </a:p>
        </p:txBody>
      </p:sp>
    </p:spTree>
    <p:extLst>
      <p:ext uri="{BB962C8B-B14F-4D97-AF65-F5344CB8AC3E}">
        <p14:creationId xmlns:p14="http://schemas.microsoft.com/office/powerpoint/2010/main" val="3704400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For More Information</a:t>
            </a:r>
          </a:p>
        </p:txBody>
      </p:sp>
      <p:sp>
        <p:nvSpPr>
          <p:cNvPr id="3" name="Rectangle 2"/>
          <p:cNvSpPr/>
          <p:nvPr/>
        </p:nvSpPr>
        <p:spPr>
          <a:xfrm>
            <a:off x="326105" y="914400"/>
            <a:ext cx="8721826" cy="5539978"/>
          </a:xfrm>
          <a:prstGeom prst="rect">
            <a:avLst/>
          </a:prstGeom>
        </p:spPr>
        <p:txBody>
          <a:bodyPr wrap="square">
            <a:spAutoFit/>
          </a:bodyPr>
          <a:lstStyle/>
          <a:p>
            <a:pPr marL="342900" indent="-342900" eaLnBrk="0" hangingPunct="0">
              <a:spcBef>
                <a:spcPts val="0"/>
              </a:spcBef>
              <a:buClr>
                <a:schemeClr val="tx1"/>
              </a:buClr>
              <a:defRPr/>
            </a:pPr>
            <a:r>
              <a:rPr lang="en-US" sz="2000" b="1" dirty="0" smtClean="0"/>
              <a:t>Argonne National Laboratory’s </a:t>
            </a:r>
            <a:r>
              <a:rPr lang="en-US" sz="2000" b="1" dirty="0" smtClean="0"/>
              <a:t>Idling </a:t>
            </a:r>
            <a:r>
              <a:rPr lang="en-US" sz="2000" b="1" dirty="0" smtClean="0"/>
              <a:t>Reduction </a:t>
            </a:r>
            <a:r>
              <a:rPr lang="en-US" sz="2000" b="1" dirty="0" smtClean="0"/>
              <a:t>Page</a:t>
            </a:r>
          </a:p>
          <a:p>
            <a:pPr marL="342900" indent="-342900" eaLnBrk="0" hangingPunct="0">
              <a:spcBef>
                <a:spcPts val="0"/>
              </a:spcBef>
              <a:buClr>
                <a:schemeClr val="tx1"/>
              </a:buClr>
              <a:defRPr/>
            </a:pPr>
            <a:r>
              <a:rPr lang="en-US" sz="1400" i="1" dirty="0" smtClean="0">
                <a:solidFill>
                  <a:schemeClr val="accent4"/>
                </a:solidFill>
                <a:hlinkClick r:id="rId3"/>
              </a:rPr>
              <a:t>www.transportation.anl.gov/engines/idling.html</a:t>
            </a:r>
            <a:endParaRPr lang="en-US" sz="1400" i="1" dirty="0" smtClean="0">
              <a:solidFill>
                <a:schemeClr val="accent4"/>
              </a:solidFill>
            </a:endParaRPr>
          </a:p>
          <a:p>
            <a:pPr marL="342900" indent="-342900" eaLnBrk="0" hangingPunct="0">
              <a:spcBef>
                <a:spcPts val="0"/>
              </a:spcBef>
              <a:buClr>
                <a:schemeClr val="tx1"/>
              </a:buClr>
              <a:defRPr/>
            </a:pPr>
            <a:endParaRPr lang="en-US" sz="1600" b="1" dirty="0" smtClean="0"/>
          </a:p>
          <a:p>
            <a:pPr eaLnBrk="0" hangingPunct="0">
              <a:spcBef>
                <a:spcPts val="0"/>
              </a:spcBef>
              <a:buClr>
                <a:schemeClr val="tx1"/>
              </a:buClr>
              <a:defRPr/>
            </a:pPr>
            <a:r>
              <a:rPr lang="en-US" sz="2000" b="1" dirty="0" smtClean="0"/>
              <a:t>Alternative Fuels &amp; Advanced Vehicles Data Center (AFDC) Idling Reduction </a:t>
            </a:r>
            <a:r>
              <a:rPr lang="en-US" sz="2000" b="1" dirty="0" smtClean="0"/>
              <a:t>Page</a:t>
            </a:r>
          </a:p>
          <a:p>
            <a:pPr eaLnBrk="0" hangingPunct="0">
              <a:spcBef>
                <a:spcPts val="0"/>
              </a:spcBef>
              <a:buClr>
                <a:schemeClr val="tx1"/>
              </a:buClr>
              <a:defRPr/>
            </a:pPr>
            <a:r>
              <a:rPr lang="en-US" sz="1400" u="sng" dirty="0" smtClean="0">
                <a:hlinkClick r:id="rId4"/>
              </a:rPr>
              <a:t>http</a:t>
            </a:r>
            <a:r>
              <a:rPr lang="en-US" sz="1400" u="sng" dirty="0">
                <a:hlinkClick r:id="rId4"/>
              </a:rPr>
              <a:t>://www.afdc.energy.gov/conserve/idle_reduction_basics.html</a:t>
            </a:r>
            <a:endParaRPr lang="en-US" sz="1400" dirty="0"/>
          </a:p>
          <a:p>
            <a:pPr marL="342900" indent="-342900" eaLnBrk="0" hangingPunct="0">
              <a:spcBef>
                <a:spcPts val="0"/>
              </a:spcBef>
              <a:buClr>
                <a:schemeClr val="tx1"/>
              </a:buClr>
              <a:defRPr/>
            </a:pPr>
            <a:endParaRPr lang="en-US" sz="2000" b="1" dirty="0"/>
          </a:p>
          <a:p>
            <a:pPr indent="-114300" eaLnBrk="0" hangingPunct="0">
              <a:spcBef>
                <a:spcPts val="0"/>
              </a:spcBef>
              <a:defRPr/>
            </a:pPr>
            <a:r>
              <a:rPr lang="en-US" sz="2000" b="1" dirty="0" smtClean="0"/>
              <a:t>National </a:t>
            </a:r>
            <a:r>
              <a:rPr lang="en-US" sz="2000" b="1" dirty="0" smtClean="0"/>
              <a:t>Idling Reduction Network News</a:t>
            </a:r>
          </a:p>
          <a:p>
            <a:pPr indent="-114300" eaLnBrk="0" hangingPunct="0">
              <a:spcBef>
                <a:spcPts val="0"/>
              </a:spcBef>
              <a:defRPr/>
            </a:pPr>
            <a:r>
              <a:rPr lang="en-US" sz="1400" i="1" dirty="0" smtClean="0">
                <a:solidFill>
                  <a:schemeClr val="accent1">
                    <a:lumMod val="50000"/>
                  </a:schemeClr>
                </a:solidFill>
                <a:hlinkClick r:id="rId5"/>
              </a:rPr>
              <a:t>www.eere.energy.gov/vehiclesandfuels/resources/fcvt_national_idling.html</a:t>
            </a:r>
            <a:r>
              <a:rPr lang="en-US" sz="1400" i="1" dirty="0" smtClean="0">
                <a:solidFill>
                  <a:schemeClr val="accent1">
                    <a:lumMod val="50000"/>
                  </a:schemeClr>
                </a:solidFill>
              </a:rPr>
              <a:t> </a:t>
            </a:r>
            <a:endParaRPr lang="en-US" sz="1400" i="1" dirty="0" smtClean="0">
              <a:solidFill>
                <a:schemeClr val="accent1">
                  <a:lumMod val="50000"/>
                </a:schemeClr>
              </a:solidFill>
            </a:endParaRPr>
          </a:p>
          <a:p>
            <a:pPr indent="-114300" eaLnBrk="0" hangingPunct="0">
              <a:spcBef>
                <a:spcPts val="0"/>
              </a:spcBef>
              <a:defRPr/>
            </a:pPr>
            <a:endParaRPr lang="en-US" sz="1400" i="1" dirty="0">
              <a:solidFill>
                <a:schemeClr val="accent1">
                  <a:lumMod val="50000"/>
                </a:schemeClr>
              </a:solidFill>
            </a:endParaRPr>
          </a:p>
          <a:p>
            <a:pPr indent="-114300" eaLnBrk="0" hangingPunct="0">
              <a:spcBef>
                <a:spcPts val="0"/>
              </a:spcBef>
              <a:defRPr/>
            </a:pPr>
            <a:r>
              <a:rPr lang="en-US" sz="2000" b="1" dirty="0" err="1" smtClean="0"/>
              <a:t>SmartWay</a:t>
            </a:r>
            <a:r>
              <a:rPr lang="en-US" sz="2000" b="1" dirty="0" smtClean="0"/>
              <a:t> Verified Technologies</a:t>
            </a:r>
          </a:p>
          <a:p>
            <a:pPr indent="-114300" eaLnBrk="0" hangingPunct="0">
              <a:spcBef>
                <a:spcPts val="0"/>
              </a:spcBef>
              <a:defRPr/>
            </a:pPr>
            <a:r>
              <a:rPr lang="en-US" sz="1400" i="1" dirty="0" smtClean="0">
                <a:hlinkClick r:id="rId6"/>
              </a:rPr>
              <a:t>http</a:t>
            </a:r>
            <a:r>
              <a:rPr lang="en-US" sz="1400" i="1" dirty="0">
                <a:hlinkClick r:id="rId6"/>
              </a:rPr>
              <a:t>://www.epa.gov/smartway/technology/index.htm</a:t>
            </a:r>
            <a:endParaRPr lang="en-US" sz="1400" i="1" dirty="0"/>
          </a:p>
          <a:p>
            <a:pPr indent="-114300" eaLnBrk="0" hangingPunct="0">
              <a:spcBef>
                <a:spcPts val="0"/>
              </a:spcBef>
              <a:defRPr/>
            </a:pPr>
            <a:endParaRPr lang="en-US" sz="1400" i="1" dirty="0" smtClean="0"/>
          </a:p>
          <a:p>
            <a:pPr indent="-114300" eaLnBrk="0" hangingPunct="0">
              <a:spcBef>
                <a:spcPts val="0"/>
              </a:spcBef>
              <a:defRPr/>
            </a:pPr>
            <a:r>
              <a:rPr lang="en-US" sz="2000" b="1" dirty="0" smtClean="0"/>
              <a:t>American Transportation Research Institute’s Compilation of Idling Regulations</a:t>
            </a:r>
          </a:p>
          <a:p>
            <a:pPr indent="-114300" eaLnBrk="0" hangingPunct="0">
              <a:spcBef>
                <a:spcPts val="0"/>
              </a:spcBef>
              <a:defRPr/>
            </a:pPr>
            <a:r>
              <a:rPr lang="en-US" sz="1400" i="1" dirty="0" smtClean="0">
                <a:hlinkClick r:id="rId7"/>
              </a:rPr>
              <a:t>http</a:t>
            </a:r>
            <a:r>
              <a:rPr lang="en-US" sz="1400" i="1" dirty="0">
                <a:hlinkClick r:id="rId7"/>
              </a:rPr>
              <a:t>://atri-online.org/2012/07/20/idling-regulations-compendium</a:t>
            </a:r>
            <a:r>
              <a:rPr lang="en-US" sz="1400" i="1" dirty="0" smtClean="0">
                <a:hlinkClick r:id="rId7"/>
              </a:rPr>
              <a:t>/</a:t>
            </a:r>
            <a:endParaRPr lang="en-US" sz="1400" i="1" dirty="0" smtClean="0"/>
          </a:p>
          <a:p>
            <a:pPr indent="-114300" eaLnBrk="0" hangingPunct="0">
              <a:spcBef>
                <a:spcPts val="0"/>
              </a:spcBef>
              <a:defRPr/>
            </a:pPr>
            <a:endParaRPr lang="en-US" sz="1400" i="1" dirty="0"/>
          </a:p>
          <a:p>
            <a:pPr indent="-114300" eaLnBrk="0" hangingPunct="0">
              <a:spcBef>
                <a:spcPts val="0"/>
              </a:spcBef>
              <a:defRPr/>
            </a:pPr>
            <a:endParaRPr lang="en-US" sz="1400" i="1" dirty="0"/>
          </a:p>
          <a:p>
            <a:pPr marL="742950" lvl="1" indent="-285750" eaLnBrk="0" hangingPunct="0">
              <a:spcBef>
                <a:spcPts val="0"/>
              </a:spcBef>
              <a:defRPr/>
            </a:pPr>
            <a:endParaRPr lang="en-US" dirty="0"/>
          </a:p>
          <a:p>
            <a:pPr marL="742950" lvl="1" indent="-285750" eaLnBrk="0" hangingPunct="0">
              <a:spcBef>
                <a:spcPts val="0"/>
              </a:spcBef>
              <a:defRPr/>
            </a:pPr>
            <a:endParaRPr lang="en-US" sz="1600" dirty="0">
              <a:hlinkClick r:id="rId8"/>
            </a:endParaRPr>
          </a:p>
          <a:p>
            <a:pPr marL="285750" indent="-285750" eaLnBrk="0" hangingPunct="0">
              <a:spcBef>
                <a:spcPts val="0"/>
              </a:spcBef>
              <a:defRPr/>
            </a:pPr>
            <a:endParaRPr lang="en-US" sz="1600" dirty="0"/>
          </a:p>
          <a:p>
            <a:pPr marL="742950" lvl="1" indent="-285750" eaLnBrk="0" hangingPunct="0">
              <a:spcBef>
                <a:spcPts val="0"/>
              </a:spcBef>
              <a:defRPr/>
            </a:pPr>
            <a:endParaRPr lang="en-US" sz="1600" dirty="0"/>
          </a:p>
          <a:p>
            <a:pPr marL="742950" lvl="1" indent="-285750" eaLnBrk="0" hangingPunct="0">
              <a:spcBef>
                <a:spcPts val="0"/>
              </a:spcBef>
              <a:defRPr/>
            </a:pPr>
            <a:endParaRPr lang="en-US" sz="2000" dirty="0">
              <a:latin typeface="Tahoma" pitchFamily="-65" charset="0"/>
            </a:endParaRPr>
          </a:p>
        </p:txBody>
      </p:sp>
      <p:sp>
        <p:nvSpPr>
          <p:cNvPr id="5" name="TextBox 4"/>
          <p:cNvSpPr txBox="1"/>
          <p:nvPr/>
        </p:nvSpPr>
        <p:spPr>
          <a:xfrm>
            <a:off x="8763000" y="6560457"/>
            <a:ext cx="316829" cy="246221"/>
          </a:xfrm>
          <a:prstGeom prst="rect">
            <a:avLst/>
          </a:prstGeom>
          <a:noFill/>
        </p:spPr>
        <p:txBody>
          <a:bodyPr wrap="square" rtlCol="0">
            <a:spAutoFit/>
          </a:bodyPr>
          <a:lstStyle/>
          <a:p>
            <a:r>
              <a:rPr lang="en-US" sz="1000" dirty="0" smtClean="0"/>
              <a:t>33</a:t>
            </a:r>
            <a:endParaRPr lang="en-US" sz="1000" dirty="0"/>
          </a:p>
        </p:txBody>
      </p:sp>
    </p:spTree>
    <p:extLst>
      <p:ext uri="{BB962C8B-B14F-4D97-AF65-F5344CB8AC3E}">
        <p14:creationId xmlns:p14="http://schemas.microsoft.com/office/powerpoint/2010/main" val="4195342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For More Information</a:t>
            </a:r>
          </a:p>
        </p:txBody>
      </p:sp>
      <p:sp>
        <p:nvSpPr>
          <p:cNvPr id="20483" name="Rectangle 2"/>
          <p:cNvSpPr>
            <a:spLocks noChangeArrowheads="1"/>
          </p:cNvSpPr>
          <p:nvPr/>
        </p:nvSpPr>
        <p:spPr bwMode="auto">
          <a:xfrm>
            <a:off x="219075" y="1227138"/>
            <a:ext cx="4572000" cy="1384995"/>
          </a:xfrm>
          <a:prstGeom prst="rect">
            <a:avLst/>
          </a:prstGeom>
          <a:noFill/>
          <a:ln w="9525">
            <a:noFill/>
            <a:miter lim="800000"/>
            <a:headEnd/>
            <a:tailEnd/>
          </a:ln>
        </p:spPr>
        <p:txBody>
          <a:bodyPr>
            <a:spAutoFit/>
          </a:bodyPr>
          <a:lstStyle/>
          <a:p>
            <a:r>
              <a:rPr lang="en-US" sz="2800" b="1" dirty="0" smtClean="0"/>
              <a:t>Linda Gaines</a:t>
            </a:r>
            <a:endParaRPr lang="en-US" sz="2800" b="1" dirty="0"/>
          </a:p>
          <a:p>
            <a:r>
              <a:rPr lang="en-US" sz="2800" dirty="0" smtClean="0"/>
              <a:t>lgaines@anl.gov</a:t>
            </a:r>
            <a:endParaRPr lang="en-US" sz="2800" dirty="0"/>
          </a:p>
          <a:p>
            <a:r>
              <a:rPr lang="en-US" sz="2800" dirty="0" smtClean="0"/>
              <a:t>630/252-4919</a:t>
            </a:r>
            <a:endParaRPr lang="en-US" sz="2800" dirty="0"/>
          </a:p>
        </p:txBody>
      </p:sp>
      <p:pic>
        <p:nvPicPr>
          <p:cNvPr id="2048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1949660"/>
            <a:ext cx="5695950" cy="4177357"/>
          </a:xfrm>
          <a:prstGeom prst="rect">
            <a:avLst/>
          </a:prstGeom>
          <a:noFill/>
          <a:ln w="9525">
            <a:noFill/>
            <a:miter lim="800000"/>
            <a:headEnd/>
            <a:tailEnd/>
          </a:ln>
        </p:spPr>
      </p:pic>
      <p:sp>
        <p:nvSpPr>
          <p:cNvPr id="2" name="TextBox 1"/>
          <p:cNvSpPr txBox="1"/>
          <p:nvPr/>
        </p:nvSpPr>
        <p:spPr>
          <a:xfrm>
            <a:off x="8534400" y="6553200"/>
            <a:ext cx="457200" cy="246221"/>
          </a:xfrm>
          <a:prstGeom prst="rect">
            <a:avLst/>
          </a:prstGeom>
          <a:noFill/>
        </p:spPr>
        <p:txBody>
          <a:bodyPr wrap="square" rtlCol="0">
            <a:spAutoFit/>
          </a:bodyPr>
          <a:lstStyle/>
          <a:p>
            <a:r>
              <a:rPr lang="en-US" sz="1000" dirty="0" smtClean="0"/>
              <a:t>34</a:t>
            </a:r>
            <a:endParaRPr lang="en-US" sz="1000" dirty="0"/>
          </a:p>
        </p:txBody>
      </p:sp>
    </p:spTree>
    <p:extLst>
      <p:ext uri="{BB962C8B-B14F-4D97-AF65-F5344CB8AC3E}">
        <p14:creationId xmlns:p14="http://schemas.microsoft.com/office/powerpoint/2010/main" val="134282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What Kinds of Vehicles Idle? </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5939" y="937098"/>
            <a:ext cx="4231861"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1220860"/>
            <a:ext cx="5105400" cy="4385816"/>
          </a:xfrm>
          <a:prstGeom prst="rect">
            <a:avLst/>
          </a:prstGeom>
        </p:spPr>
        <p:txBody>
          <a:bodyPr wrap="square">
            <a:spAutoFit/>
          </a:bodyPr>
          <a:lstStyle/>
          <a:p>
            <a:pPr marL="0" lvl="3">
              <a:spcBef>
                <a:spcPts val="0"/>
              </a:spcBef>
              <a:spcAft>
                <a:spcPts val="600"/>
              </a:spcAft>
            </a:pPr>
            <a:r>
              <a:rPr lang="en-US" sz="2200" b="1" dirty="0"/>
              <a:t>Light </a:t>
            </a:r>
            <a:r>
              <a:rPr lang="en-US" sz="2200" b="1" dirty="0" smtClean="0"/>
              <a:t>duty</a:t>
            </a:r>
          </a:p>
          <a:p>
            <a:pPr marL="342900" lvl="3" indent="-342900">
              <a:spcBef>
                <a:spcPts val="0"/>
              </a:spcBef>
              <a:buFont typeface="Arial" pitchFamily="34" charset="0"/>
              <a:buChar char="•"/>
            </a:pPr>
            <a:r>
              <a:rPr lang="en-US" sz="2000" dirty="0" smtClean="0"/>
              <a:t>Passenger </a:t>
            </a:r>
            <a:r>
              <a:rPr lang="en-US" sz="2000" dirty="0"/>
              <a:t>vehicles,</a:t>
            </a:r>
            <a:r>
              <a:rPr lang="en-US" sz="2000" dirty="0" smtClean="0"/>
              <a:t> including taxis, police cruisers, and some light trucks</a:t>
            </a:r>
          </a:p>
          <a:p>
            <a:pPr marL="285750" lvl="3" indent="-285750">
              <a:spcBef>
                <a:spcPts val="0"/>
              </a:spcBef>
            </a:pPr>
            <a:endParaRPr lang="en-US" sz="2000" b="1" dirty="0" smtClean="0"/>
          </a:p>
          <a:p>
            <a:pPr marL="285750" lvl="3" indent="-285750">
              <a:spcBef>
                <a:spcPts val="0"/>
              </a:spcBef>
            </a:pPr>
            <a:endParaRPr lang="en-US" sz="2000" b="1" dirty="0" smtClean="0"/>
          </a:p>
          <a:p>
            <a:pPr marL="0" lvl="3">
              <a:spcBef>
                <a:spcPts val="0"/>
              </a:spcBef>
              <a:spcAft>
                <a:spcPts val="600"/>
              </a:spcAft>
            </a:pPr>
            <a:r>
              <a:rPr lang="en-US" sz="2200" b="1" dirty="0" smtClean="0"/>
              <a:t>Medium duty</a:t>
            </a:r>
          </a:p>
          <a:p>
            <a:pPr marL="342900" lvl="3" indent="-342900">
              <a:spcBef>
                <a:spcPts val="0"/>
              </a:spcBef>
              <a:buFont typeface="Arial" pitchFamily="34" charset="0"/>
              <a:buChar char="•"/>
            </a:pPr>
            <a:r>
              <a:rPr lang="en-US" sz="2000" dirty="0" smtClean="0"/>
              <a:t>Utility vehicles, delivery trucks, shuttle buses, ambulances</a:t>
            </a:r>
          </a:p>
          <a:p>
            <a:pPr marL="285750" lvl="3" indent="-285750">
              <a:spcBef>
                <a:spcPts val="0"/>
              </a:spcBef>
            </a:pPr>
            <a:endParaRPr lang="en-US" sz="2000" b="1" dirty="0" smtClean="0"/>
          </a:p>
          <a:p>
            <a:pPr marL="285750" lvl="3" indent="-285750">
              <a:spcBef>
                <a:spcPts val="0"/>
              </a:spcBef>
            </a:pPr>
            <a:endParaRPr lang="en-US" sz="2000" b="1" dirty="0" smtClean="0"/>
          </a:p>
          <a:p>
            <a:pPr marL="0" lvl="3">
              <a:spcBef>
                <a:spcPts val="0"/>
              </a:spcBef>
              <a:spcAft>
                <a:spcPts val="600"/>
              </a:spcAft>
            </a:pPr>
            <a:r>
              <a:rPr lang="en-US" sz="2000" b="1" dirty="0" smtClean="0"/>
              <a:t>Heavy </a:t>
            </a:r>
            <a:r>
              <a:rPr lang="en-US" sz="2000" b="1" dirty="0"/>
              <a:t>duty </a:t>
            </a:r>
          </a:p>
          <a:p>
            <a:pPr marL="342900" lvl="3" indent="-342900">
              <a:spcBef>
                <a:spcPts val="0"/>
              </a:spcBef>
              <a:buFont typeface="Arial" pitchFamily="34" charset="0"/>
              <a:buChar char="•"/>
            </a:pPr>
            <a:r>
              <a:rPr lang="en-US" sz="2000" dirty="0" smtClean="0"/>
              <a:t>Long-haul </a:t>
            </a:r>
            <a:r>
              <a:rPr lang="en-US" sz="2000" dirty="0"/>
              <a:t>trucks, tour </a:t>
            </a:r>
            <a:r>
              <a:rPr lang="en-US" sz="2000" dirty="0" smtClean="0"/>
              <a:t>buses, school buses</a:t>
            </a:r>
          </a:p>
          <a:p>
            <a:pPr marL="742950" lvl="4" indent="-285750">
              <a:spcBef>
                <a:spcPts val="0"/>
              </a:spcBef>
            </a:pPr>
            <a:endParaRPr lang="en-US" sz="2000" dirty="0" smtClean="0"/>
          </a:p>
        </p:txBody>
      </p:sp>
      <p:sp>
        <p:nvSpPr>
          <p:cNvPr id="3" name="Rectangle 2"/>
          <p:cNvSpPr/>
          <p:nvPr/>
        </p:nvSpPr>
        <p:spPr>
          <a:xfrm>
            <a:off x="5181600" y="5867400"/>
            <a:ext cx="4159814" cy="553998"/>
          </a:xfrm>
          <a:prstGeom prst="rect">
            <a:avLst/>
          </a:prstGeom>
        </p:spPr>
        <p:txBody>
          <a:bodyPr wrap="square">
            <a:spAutoFit/>
          </a:bodyPr>
          <a:lstStyle/>
          <a:p>
            <a:pPr marL="0" lvl="4" indent="0">
              <a:spcBef>
                <a:spcPts val="0"/>
              </a:spcBef>
              <a:buNone/>
            </a:pPr>
            <a:r>
              <a:rPr lang="en-US" sz="1500" i="1" dirty="0"/>
              <a:t>All vehicle types may idle, </a:t>
            </a:r>
            <a:endParaRPr lang="en-US" sz="1500" i="1" dirty="0" smtClean="0"/>
          </a:p>
          <a:p>
            <a:pPr marL="0" lvl="4" indent="0">
              <a:spcBef>
                <a:spcPts val="0"/>
              </a:spcBef>
              <a:buNone/>
            </a:pPr>
            <a:r>
              <a:rPr lang="en-US" sz="1500" i="1" dirty="0" smtClean="0"/>
              <a:t>but </a:t>
            </a:r>
            <a:r>
              <a:rPr lang="en-US" sz="1500" i="1" dirty="0"/>
              <a:t>not necessarily for the same reasons.</a:t>
            </a:r>
          </a:p>
        </p:txBody>
      </p:sp>
      <p:sp>
        <p:nvSpPr>
          <p:cNvPr id="4" name="TextBox 3"/>
          <p:cNvSpPr txBox="1"/>
          <p:nvPr/>
        </p:nvSpPr>
        <p:spPr>
          <a:xfrm>
            <a:off x="8686800" y="6421398"/>
            <a:ext cx="304800" cy="246221"/>
          </a:xfrm>
          <a:prstGeom prst="rect">
            <a:avLst/>
          </a:prstGeom>
          <a:noFill/>
        </p:spPr>
        <p:txBody>
          <a:bodyPr wrap="square" rtlCol="0">
            <a:spAutoFit/>
          </a:bodyPr>
          <a:lstStyle/>
          <a:p>
            <a:r>
              <a:rPr lang="en-US" sz="1000" dirty="0" smtClean="0"/>
              <a:t>4</a:t>
            </a:r>
            <a:endParaRPr lang="en-US" sz="1000" dirty="0"/>
          </a:p>
        </p:txBody>
      </p:sp>
    </p:spTree>
    <p:extLst>
      <p:ext uri="{BB962C8B-B14F-4D97-AF65-F5344CB8AC3E}">
        <p14:creationId xmlns:p14="http://schemas.microsoft.com/office/powerpoint/2010/main" val="3588887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3695700" cy="4610100"/>
          </a:xfrm>
        </p:spPr>
        <p:txBody>
          <a:bodyPr/>
          <a:lstStyle/>
          <a:p>
            <a:pPr>
              <a:buFont typeface="Arial" pitchFamily="34" charset="0"/>
              <a:buChar char="•"/>
            </a:pPr>
            <a:r>
              <a:rPr lang="en-US" sz="2200" b="1" dirty="0" smtClean="0">
                <a:solidFill>
                  <a:schemeClr val="tx1">
                    <a:lumMod val="75000"/>
                  </a:schemeClr>
                </a:solidFill>
              </a:rPr>
              <a:t>Habit</a:t>
            </a:r>
          </a:p>
          <a:p>
            <a:pPr>
              <a:buFont typeface="Arial" pitchFamily="34" charset="0"/>
              <a:buChar char="•"/>
            </a:pPr>
            <a:r>
              <a:rPr lang="en-US" sz="2200" b="1" dirty="0" smtClean="0">
                <a:solidFill>
                  <a:schemeClr val="tx1">
                    <a:lumMod val="75000"/>
                  </a:schemeClr>
                </a:solidFill>
              </a:rPr>
              <a:t>Power</a:t>
            </a:r>
          </a:p>
          <a:p>
            <a:pPr lvl="1">
              <a:buFont typeface="Arial" pitchFamily="34" charset="0"/>
              <a:buChar char="−"/>
            </a:pPr>
            <a:r>
              <a:rPr lang="en-US" sz="2000" dirty="0" smtClean="0">
                <a:solidFill>
                  <a:schemeClr val="tx1">
                    <a:lumMod val="75000"/>
                  </a:schemeClr>
                </a:solidFill>
              </a:rPr>
              <a:t>For onboard auxiliaries (e.g., lights, computers)</a:t>
            </a:r>
          </a:p>
          <a:p>
            <a:pPr lvl="1">
              <a:buFont typeface="Arial" pitchFamily="34" charset="0"/>
              <a:buChar char="−"/>
            </a:pPr>
            <a:r>
              <a:rPr lang="en-US" sz="2000" dirty="0" smtClean="0">
                <a:solidFill>
                  <a:schemeClr val="tx1">
                    <a:lumMod val="75000"/>
                  </a:schemeClr>
                </a:solidFill>
              </a:rPr>
              <a:t>For work trucks (</a:t>
            </a:r>
            <a:r>
              <a:rPr lang="en-US" sz="2000" dirty="0">
                <a:solidFill>
                  <a:schemeClr val="tx1">
                    <a:lumMod val="75000"/>
                  </a:schemeClr>
                </a:solidFill>
              </a:rPr>
              <a:t>power take-off, or PTO) </a:t>
            </a:r>
          </a:p>
          <a:p>
            <a:pPr lvl="1">
              <a:buFont typeface="Arial" pitchFamily="34" charset="0"/>
              <a:buChar char="−"/>
            </a:pPr>
            <a:r>
              <a:rPr lang="en-US" sz="2000" dirty="0">
                <a:solidFill>
                  <a:schemeClr val="tx1">
                    <a:lumMod val="75000"/>
                  </a:schemeClr>
                </a:solidFill>
              </a:rPr>
              <a:t>For moving in creep mode</a:t>
            </a:r>
          </a:p>
          <a:p>
            <a:pPr marL="457200" lvl="1" indent="0">
              <a:buNone/>
            </a:pPr>
            <a:endParaRPr lang="en-US" dirty="0" smtClean="0"/>
          </a:p>
          <a:p>
            <a:pPr marL="457200" lvl="1" indent="0">
              <a:buNone/>
            </a:pPr>
            <a:endParaRPr lang="en-US" dirty="0"/>
          </a:p>
        </p:txBody>
      </p:sp>
      <p:sp>
        <p:nvSpPr>
          <p:cNvPr id="2" name="Title 1"/>
          <p:cNvSpPr>
            <a:spLocks noGrp="1"/>
          </p:cNvSpPr>
          <p:nvPr>
            <p:ph type="title"/>
          </p:nvPr>
        </p:nvSpPr>
        <p:spPr/>
        <p:txBody>
          <a:bodyPr/>
          <a:lstStyle/>
          <a:p>
            <a:r>
              <a:rPr lang="en-US" dirty="0"/>
              <a:t>Basics: Why Do </a:t>
            </a:r>
            <a:r>
              <a:rPr lang="en-US" dirty="0" smtClean="0"/>
              <a:t>Drivers </a:t>
            </a:r>
            <a:r>
              <a:rPr lang="en-US" dirty="0"/>
              <a:t>Idle? </a:t>
            </a:r>
          </a:p>
        </p:txBody>
      </p:sp>
      <p:pic>
        <p:nvPicPr>
          <p:cNvPr id="307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6222" y="2438400"/>
            <a:ext cx="463983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1F91196C-D169-4F28-94A9-04553D1EC522}" type="slidenum">
              <a:rPr lang="en-US" smtClean="0"/>
              <a:pPr>
                <a:defRPr/>
              </a:pPr>
              <a:t>5</a:t>
            </a:fld>
            <a:endParaRPr lang="en-US"/>
          </a:p>
        </p:txBody>
      </p:sp>
    </p:spTree>
    <p:extLst>
      <p:ext uri="{BB962C8B-B14F-4D97-AF65-F5344CB8AC3E}">
        <p14:creationId xmlns:p14="http://schemas.microsoft.com/office/powerpoint/2010/main" val="427257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1" y="1346200"/>
            <a:ext cx="4546599" cy="4673600"/>
          </a:xfrm>
        </p:spPr>
        <p:txBody>
          <a:bodyPr/>
          <a:lstStyle/>
          <a:p>
            <a:pPr marL="0" lvl="1" indent="0">
              <a:buNone/>
            </a:pPr>
            <a:r>
              <a:rPr lang="en-US" sz="2400" b="1" dirty="0" smtClean="0">
                <a:solidFill>
                  <a:schemeClr val="tx1">
                    <a:lumMod val="75000"/>
                  </a:schemeClr>
                </a:solidFill>
              </a:rPr>
              <a:t>Power for Auxiliaries</a:t>
            </a:r>
          </a:p>
          <a:p>
            <a:pPr marL="0" lvl="1" indent="0">
              <a:buNone/>
            </a:pPr>
            <a:endParaRPr lang="en-US" dirty="0"/>
          </a:p>
          <a:p>
            <a:pPr marL="342900" lvl="1" indent="-342900">
              <a:buFont typeface="Arial" charset="0"/>
              <a:buChar char="•"/>
            </a:pPr>
            <a:r>
              <a:rPr lang="en-US" sz="2000" dirty="0" smtClean="0">
                <a:solidFill>
                  <a:schemeClr val="tx1">
                    <a:lumMod val="75000"/>
                  </a:schemeClr>
                </a:solidFill>
              </a:rPr>
              <a:t>For driver and passenger </a:t>
            </a:r>
            <a:r>
              <a:rPr lang="en-US" sz="2000" dirty="0">
                <a:solidFill>
                  <a:schemeClr val="tx1">
                    <a:lumMod val="75000"/>
                  </a:schemeClr>
                </a:solidFill>
              </a:rPr>
              <a:t>safety and </a:t>
            </a:r>
            <a:r>
              <a:rPr lang="en-US" sz="2000" dirty="0" smtClean="0">
                <a:solidFill>
                  <a:schemeClr val="tx1">
                    <a:lumMod val="75000"/>
                  </a:schemeClr>
                </a:solidFill>
              </a:rPr>
              <a:t>comfort</a:t>
            </a:r>
          </a:p>
          <a:p>
            <a:pPr marL="342900" lvl="1" indent="-342900">
              <a:buFont typeface="Arial" charset="0"/>
              <a:buChar char="•"/>
            </a:pPr>
            <a:r>
              <a:rPr lang="en-US" sz="2000" dirty="0" smtClean="0">
                <a:solidFill>
                  <a:schemeClr val="tx1">
                    <a:lumMod val="75000"/>
                  </a:schemeClr>
                </a:solidFill>
              </a:rPr>
              <a:t>To </a:t>
            </a:r>
            <a:r>
              <a:rPr lang="en-US" sz="2000" dirty="0">
                <a:solidFill>
                  <a:schemeClr val="tx1">
                    <a:lumMod val="75000"/>
                  </a:schemeClr>
                </a:solidFill>
              </a:rPr>
              <a:t>provide power for warning </a:t>
            </a:r>
            <a:r>
              <a:rPr lang="en-US" sz="2000" dirty="0" smtClean="0">
                <a:solidFill>
                  <a:schemeClr val="tx1">
                    <a:lumMod val="75000"/>
                  </a:schemeClr>
                </a:solidFill>
              </a:rPr>
              <a:t>lights and </a:t>
            </a:r>
            <a:r>
              <a:rPr lang="en-US" sz="2000" dirty="0">
                <a:solidFill>
                  <a:schemeClr val="tx1">
                    <a:lumMod val="75000"/>
                  </a:schemeClr>
                </a:solidFill>
              </a:rPr>
              <a:t>communications </a:t>
            </a:r>
            <a:r>
              <a:rPr lang="en-US" sz="2000" dirty="0" smtClean="0">
                <a:solidFill>
                  <a:schemeClr val="tx1">
                    <a:lumMod val="75000"/>
                  </a:schemeClr>
                </a:solidFill>
              </a:rPr>
              <a:t>equipment</a:t>
            </a:r>
          </a:p>
          <a:p>
            <a:pPr marL="342900" lvl="1" indent="-342900">
              <a:buFont typeface="Arial" charset="0"/>
              <a:buChar char="•"/>
            </a:pPr>
            <a:r>
              <a:rPr lang="en-US" sz="2000" dirty="0" smtClean="0">
                <a:solidFill>
                  <a:schemeClr val="tx1">
                    <a:lumMod val="75000"/>
                  </a:schemeClr>
                </a:solidFill>
              </a:rPr>
              <a:t>To maintain proper temperature for sensitive equipment and goods</a:t>
            </a:r>
          </a:p>
          <a:p>
            <a:pPr marL="342900" lvl="1" indent="-342900">
              <a:buFont typeface="Arial" charset="0"/>
              <a:buChar char="•"/>
            </a:pPr>
            <a:endParaRPr lang="en-US" dirty="0" smtClean="0"/>
          </a:p>
          <a:p>
            <a:pPr marL="342900" lvl="1" indent="-342900">
              <a:buFont typeface="Arial" charset="0"/>
              <a:buChar char="•"/>
            </a:pPr>
            <a:endParaRPr lang="en-US" dirty="0" smtClean="0"/>
          </a:p>
          <a:p>
            <a:pPr marL="342900" lvl="1" indent="-342900">
              <a:buFont typeface="Arial" charset="0"/>
              <a:buChar char="•"/>
            </a:pPr>
            <a:endParaRPr lang="en-US" dirty="0" smtClean="0"/>
          </a:p>
          <a:p>
            <a:pPr marL="342900" lvl="1" indent="-342900">
              <a:buFont typeface="Arial" charset="0"/>
              <a:buChar char="•"/>
            </a:pPr>
            <a:endParaRPr lang="en-US" dirty="0" smtClean="0"/>
          </a:p>
          <a:p>
            <a:pPr marL="342900" lvl="1" indent="-342900">
              <a:buFont typeface="Arial" pitchFamily="34" charset="0"/>
              <a:buChar char="•"/>
              <a:defRPr/>
            </a:pPr>
            <a:endParaRPr lang="en-US" dirty="0"/>
          </a:p>
          <a:p>
            <a:pPr marL="342900" lvl="1" indent="-342900">
              <a:buFont typeface="Arial" charset="0"/>
              <a:buChar char="•"/>
            </a:pPr>
            <a:endParaRPr lang="en-US" dirty="0"/>
          </a:p>
          <a:p>
            <a:endParaRPr lang="en-US" sz="2000" dirty="0"/>
          </a:p>
        </p:txBody>
      </p:sp>
      <p:sp>
        <p:nvSpPr>
          <p:cNvPr id="3" name="Title 2"/>
          <p:cNvSpPr>
            <a:spLocks noGrp="1"/>
          </p:cNvSpPr>
          <p:nvPr>
            <p:ph type="title"/>
          </p:nvPr>
        </p:nvSpPr>
        <p:spPr/>
        <p:txBody>
          <a:bodyPr/>
          <a:lstStyle/>
          <a:p>
            <a:r>
              <a:rPr lang="en-US" dirty="0"/>
              <a:t>Basics</a:t>
            </a:r>
            <a:r>
              <a:rPr lang="en-US" dirty="0" smtClean="0"/>
              <a:t>: Idling for Power</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75" y="1625600"/>
            <a:ext cx="3422915" cy="4267200"/>
          </a:xfrm>
          <a:prstGeom prst="rect">
            <a:avLst/>
          </a:prstGeom>
          <a:ln w="12700">
            <a:solidFill>
              <a:srgbClr val="000000"/>
            </a:solidFill>
          </a:ln>
        </p:spPr>
      </p:pic>
      <p:sp>
        <p:nvSpPr>
          <p:cNvPr id="5" name="Slide Number Placeholder 4"/>
          <p:cNvSpPr>
            <a:spLocks noGrp="1"/>
          </p:cNvSpPr>
          <p:nvPr>
            <p:ph type="sldNum" sz="quarter" idx="12"/>
          </p:nvPr>
        </p:nvSpPr>
        <p:spPr/>
        <p:txBody>
          <a:bodyPr/>
          <a:lstStyle/>
          <a:p>
            <a:pPr>
              <a:defRPr/>
            </a:pPr>
            <a:fld id="{1F91196C-D169-4F28-94A9-04553D1EC522}" type="slidenum">
              <a:rPr lang="en-US" smtClean="0"/>
              <a:pPr>
                <a:defRPr/>
              </a:pPr>
              <a:t>6</a:t>
            </a:fld>
            <a:endParaRPr lang="en-US"/>
          </a:p>
        </p:txBody>
      </p:sp>
    </p:spTree>
    <p:extLst>
      <p:ext uri="{BB962C8B-B14F-4D97-AF65-F5344CB8AC3E}">
        <p14:creationId xmlns:p14="http://schemas.microsoft.com/office/powerpoint/2010/main" val="421047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34476"/>
            <a:ext cx="4724400" cy="4904423"/>
          </a:xfrm>
        </p:spPr>
        <p:txBody>
          <a:bodyPr/>
          <a:lstStyle/>
          <a:p>
            <a:pPr>
              <a:buNone/>
            </a:pPr>
            <a:r>
              <a:rPr lang="en-US" sz="2400" b="1" dirty="0" smtClean="0">
                <a:solidFill>
                  <a:schemeClr val="tx1">
                    <a:lumMod val="75000"/>
                  </a:schemeClr>
                </a:solidFill>
              </a:rPr>
              <a:t>Power Take-Off (PTO)</a:t>
            </a:r>
          </a:p>
          <a:p>
            <a:pPr>
              <a:buNone/>
            </a:pPr>
            <a:endParaRPr lang="en-US" sz="1800" dirty="0" smtClean="0">
              <a:solidFill>
                <a:schemeClr val="tx1">
                  <a:lumMod val="75000"/>
                </a:schemeClr>
              </a:solidFill>
            </a:endParaRPr>
          </a:p>
          <a:p>
            <a:pPr marL="342900" lvl="1" indent="-342900">
              <a:buFont typeface="Arial" charset="0"/>
              <a:buChar char="•"/>
            </a:pPr>
            <a:r>
              <a:rPr lang="en-US" sz="2000" i="1" dirty="0" smtClean="0">
                <a:solidFill>
                  <a:schemeClr val="tx1">
                    <a:lumMod val="75000"/>
                  </a:schemeClr>
                </a:solidFill>
              </a:rPr>
              <a:t>Power take-off </a:t>
            </a:r>
            <a:r>
              <a:rPr lang="en-US" sz="2000" dirty="0" smtClean="0">
                <a:solidFill>
                  <a:schemeClr val="tx1">
                    <a:lumMod val="75000"/>
                  </a:schemeClr>
                </a:solidFill>
              </a:rPr>
              <a:t>refers to a device that diverts power from a vehicle engine to power another device (e.g., hydraulic lift on a bucket truck). </a:t>
            </a:r>
          </a:p>
          <a:p>
            <a:pPr marL="342900" lvl="1" indent="-342900">
              <a:spcBef>
                <a:spcPts val="0"/>
              </a:spcBef>
              <a:buFont typeface="Arial" charset="0"/>
              <a:buChar char="•"/>
            </a:pPr>
            <a:endParaRPr lang="en-US" sz="2000" dirty="0">
              <a:solidFill>
                <a:schemeClr val="tx1">
                  <a:lumMod val="75000"/>
                </a:schemeClr>
              </a:solidFill>
            </a:endParaRPr>
          </a:p>
          <a:p>
            <a:pPr marL="342900" lvl="1" indent="-342900">
              <a:buFont typeface="Arial" charset="0"/>
              <a:buChar char="•"/>
            </a:pPr>
            <a:r>
              <a:rPr lang="en-US" sz="2000" dirty="0" smtClean="0">
                <a:solidFill>
                  <a:schemeClr val="tx1">
                    <a:lumMod val="75000"/>
                  </a:schemeClr>
                </a:solidFill>
              </a:rPr>
              <a:t>PTO powers nonpropulsion </a:t>
            </a:r>
            <a:r>
              <a:rPr lang="en-US" sz="2000" dirty="0">
                <a:solidFill>
                  <a:schemeClr val="tx1">
                    <a:lumMod val="75000"/>
                  </a:schemeClr>
                </a:solidFill>
              </a:rPr>
              <a:t>functions on work </a:t>
            </a:r>
            <a:r>
              <a:rPr lang="en-US" sz="2000" dirty="0" smtClean="0">
                <a:solidFill>
                  <a:schemeClr val="tx1">
                    <a:lumMod val="75000"/>
                  </a:schemeClr>
                </a:solidFill>
              </a:rPr>
              <a:t>trucks.</a:t>
            </a:r>
          </a:p>
          <a:p>
            <a:pPr marL="342900" lvl="1" indent="-342900">
              <a:buFont typeface="Arial" charset="0"/>
              <a:buChar char="•"/>
            </a:pPr>
            <a:endParaRPr lang="en-US" sz="1100" dirty="0" smtClean="0"/>
          </a:p>
          <a:p>
            <a:pPr marL="457200" lvl="1" indent="0">
              <a:buNone/>
            </a:pPr>
            <a:endParaRPr lang="en-US" sz="1600" dirty="0" smtClean="0"/>
          </a:p>
        </p:txBody>
      </p:sp>
      <p:sp>
        <p:nvSpPr>
          <p:cNvPr id="3" name="Title 2"/>
          <p:cNvSpPr>
            <a:spLocks noGrp="1"/>
          </p:cNvSpPr>
          <p:nvPr>
            <p:ph type="title"/>
          </p:nvPr>
        </p:nvSpPr>
        <p:spPr/>
        <p:txBody>
          <a:bodyPr/>
          <a:lstStyle/>
          <a:p>
            <a:r>
              <a:rPr lang="en-US" dirty="0" smtClean="0"/>
              <a:t>Basics: Idling for Power, </a:t>
            </a:r>
            <a:r>
              <a:rPr lang="en-US" i="1" dirty="0" smtClean="0"/>
              <a:t>cont.</a:t>
            </a:r>
            <a:endParaRPr lang="en-US" i="1"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9409" y="1676400"/>
            <a:ext cx="4158391" cy="285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1F91196C-D169-4F28-94A9-04553D1EC522}" type="slidenum">
              <a:rPr lang="en-US" smtClean="0"/>
              <a:pPr>
                <a:defRPr/>
              </a:pPr>
              <a:t>7</a:t>
            </a:fld>
            <a:endParaRPr lang="en-US"/>
          </a:p>
        </p:txBody>
      </p:sp>
    </p:spTree>
    <p:extLst>
      <p:ext uri="{BB962C8B-B14F-4D97-AF65-F5344CB8AC3E}">
        <p14:creationId xmlns:p14="http://schemas.microsoft.com/office/powerpoint/2010/main" val="3315515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271332" y="1322771"/>
            <a:ext cx="4529268" cy="5276850"/>
          </a:xfrm>
        </p:spPr>
        <p:txBody>
          <a:bodyPr/>
          <a:lstStyle/>
          <a:p>
            <a:pPr marL="0" indent="0">
              <a:buNone/>
              <a:defRPr/>
            </a:pPr>
            <a:r>
              <a:rPr lang="en-US" sz="2400" b="1" dirty="0" smtClean="0">
                <a:solidFill>
                  <a:schemeClr val="tx1">
                    <a:lumMod val="75000"/>
                  </a:schemeClr>
                </a:solidFill>
              </a:rPr>
              <a:t>Other Workday Idling </a:t>
            </a:r>
          </a:p>
          <a:p>
            <a:pPr marL="0" indent="0">
              <a:buNone/>
              <a:defRPr/>
            </a:pPr>
            <a:endParaRPr lang="en-US" sz="2400" dirty="0" smtClean="0">
              <a:solidFill>
                <a:schemeClr val="tx1">
                  <a:lumMod val="75000"/>
                </a:schemeClr>
              </a:solidFill>
            </a:endParaRPr>
          </a:p>
          <a:p>
            <a:pPr marL="342900" lvl="1" indent="-342900">
              <a:buFont typeface="Arial" charset="0"/>
              <a:buChar char="•"/>
              <a:defRPr/>
            </a:pPr>
            <a:r>
              <a:rPr lang="en-US" sz="2000" dirty="0" smtClean="0">
                <a:solidFill>
                  <a:schemeClr val="tx1">
                    <a:lumMod val="75000"/>
                  </a:schemeClr>
                </a:solidFill>
              </a:rPr>
              <a:t>“Creeping” </a:t>
            </a:r>
            <a:r>
              <a:rPr lang="en-US" sz="2000" dirty="0">
                <a:solidFill>
                  <a:schemeClr val="tx1">
                    <a:lumMod val="75000"/>
                  </a:schemeClr>
                </a:solidFill>
              </a:rPr>
              <a:t>in </a:t>
            </a:r>
            <a:r>
              <a:rPr lang="en-US" sz="2000" dirty="0" smtClean="0">
                <a:solidFill>
                  <a:schemeClr val="tx1">
                    <a:lumMod val="75000"/>
                  </a:schemeClr>
                </a:solidFill>
              </a:rPr>
              <a:t>queue</a:t>
            </a:r>
          </a:p>
          <a:p>
            <a:pPr marL="0" indent="0">
              <a:buNone/>
              <a:defRPr/>
            </a:pPr>
            <a:endParaRPr lang="en-US" sz="2000" dirty="0" smtClean="0">
              <a:solidFill>
                <a:schemeClr val="tx1">
                  <a:lumMod val="75000"/>
                </a:schemeClr>
              </a:solidFill>
            </a:endParaRPr>
          </a:p>
          <a:p>
            <a:pPr marL="342900" lvl="1" indent="-342900">
              <a:buFont typeface="Arial" charset="0"/>
              <a:buChar char="•"/>
              <a:defRPr/>
            </a:pPr>
            <a:r>
              <a:rPr lang="en-US" sz="2000" dirty="0">
                <a:solidFill>
                  <a:schemeClr val="tx1">
                    <a:lumMod val="75000"/>
                  </a:schemeClr>
                </a:solidFill>
              </a:rPr>
              <a:t>Waiting to load or unload goods or passengers, including:</a:t>
            </a:r>
          </a:p>
          <a:p>
            <a:pPr marL="742950" lvl="2" indent="-342900">
              <a:buFont typeface="Arial" pitchFamily="34" charset="0"/>
              <a:buChar char="─"/>
              <a:defRPr/>
            </a:pPr>
            <a:r>
              <a:rPr lang="en-US" sz="1800" dirty="0">
                <a:solidFill>
                  <a:schemeClr val="tx1">
                    <a:lumMod val="75000"/>
                  </a:schemeClr>
                </a:solidFill>
              </a:rPr>
              <a:t>Delivery trucks </a:t>
            </a:r>
          </a:p>
          <a:p>
            <a:pPr marL="742950" lvl="2" indent="-342900">
              <a:buFont typeface="Arial" pitchFamily="34" charset="0"/>
              <a:buChar char="─"/>
              <a:defRPr/>
            </a:pPr>
            <a:r>
              <a:rPr lang="en-US" sz="1800" dirty="0">
                <a:solidFill>
                  <a:schemeClr val="tx1">
                    <a:lumMod val="75000"/>
                  </a:schemeClr>
                </a:solidFill>
              </a:rPr>
              <a:t>Transit buses and motor coaches</a:t>
            </a:r>
          </a:p>
          <a:p>
            <a:pPr marL="742950" lvl="2" indent="-342900">
              <a:buFont typeface="Arial" pitchFamily="34" charset="0"/>
              <a:buChar char="─"/>
              <a:defRPr/>
            </a:pPr>
            <a:r>
              <a:rPr lang="en-US" sz="1800" dirty="0">
                <a:solidFill>
                  <a:schemeClr val="tx1">
                    <a:lumMod val="75000"/>
                  </a:schemeClr>
                </a:solidFill>
              </a:rPr>
              <a:t>Shuttle buses</a:t>
            </a:r>
          </a:p>
          <a:p>
            <a:pPr marL="742950" lvl="2" indent="-342900">
              <a:buFont typeface="Arial" pitchFamily="34" charset="0"/>
              <a:buChar char="─"/>
              <a:defRPr/>
            </a:pPr>
            <a:r>
              <a:rPr lang="en-US" sz="1800" dirty="0">
                <a:solidFill>
                  <a:schemeClr val="tx1">
                    <a:lumMod val="75000"/>
                  </a:schemeClr>
                </a:solidFill>
              </a:rPr>
              <a:t>Taxis </a:t>
            </a:r>
          </a:p>
          <a:p>
            <a:pPr>
              <a:defRPr/>
            </a:pPr>
            <a:endParaRPr lang="en-US" sz="1600" dirty="0" smtClean="0">
              <a:solidFill>
                <a:srgbClr val="FF0000"/>
              </a:solidFill>
            </a:endParaRPr>
          </a:p>
        </p:txBody>
      </p:sp>
      <p:sp>
        <p:nvSpPr>
          <p:cNvPr id="9219" name="Title 2"/>
          <p:cNvSpPr>
            <a:spLocks noGrp="1"/>
          </p:cNvSpPr>
          <p:nvPr>
            <p:ph type="title"/>
          </p:nvPr>
        </p:nvSpPr>
        <p:spPr/>
        <p:txBody>
          <a:bodyPr/>
          <a:lstStyle/>
          <a:p>
            <a:r>
              <a:rPr lang="en-US" dirty="0"/>
              <a:t>Basics: Idling for Power, </a:t>
            </a:r>
            <a:r>
              <a:rPr lang="en-US" i="1" dirty="0"/>
              <a:t>cont.</a:t>
            </a:r>
            <a:endParaRPr lang="en-US" i="1" dirty="0" smtClean="0"/>
          </a:p>
        </p:txBody>
      </p:sp>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38723" y="4119850"/>
            <a:ext cx="3466989" cy="2032012"/>
          </a:xfrm>
          <a:prstGeom prst="rect">
            <a:avLst/>
          </a:prstGeom>
          <a:noFill/>
          <a:ln w="9525">
            <a:noFill/>
            <a:miter lim="800000"/>
            <a:headEnd/>
            <a:tailEnd/>
          </a:ln>
        </p:spPr>
      </p:pic>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38725" y="1583512"/>
            <a:ext cx="3466989" cy="232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F91196C-D169-4F28-94A9-04553D1EC522}" type="slidenum">
              <a:rPr lang="en-US" smtClean="0"/>
              <a:pPr>
                <a:defRPr/>
              </a:pPr>
              <a:t>8</a:t>
            </a:fld>
            <a:endParaRPr lang="en-US"/>
          </a:p>
        </p:txBody>
      </p:sp>
    </p:spTree>
    <p:extLst>
      <p:ext uri="{BB962C8B-B14F-4D97-AF65-F5344CB8AC3E}">
        <p14:creationId xmlns:p14="http://schemas.microsoft.com/office/powerpoint/2010/main" val="1020820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sz="half" idx="2"/>
          </p:nvPr>
        </p:nvSpPr>
        <p:spPr>
          <a:xfrm>
            <a:off x="231775" y="1149351"/>
            <a:ext cx="3629025" cy="1835150"/>
          </a:xfrm>
        </p:spPr>
        <p:txBody>
          <a:bodyPr/>
          <a:lstStyle/>
          <a:p>
            <a:pPr marL="228600" lvl="1" indent="-228600">
              <a:buFont typeface="Arial" charset="0"/>
              <a:buChar char="•"/>
            </a:pPr>
            <a:endParaRPr lang="en-US" sz="2000" b="1" dirty="0" smtClean="0"/>
          </a:p>
          <a:p>
            <a:endParaRPr lang="en-US" dirty="0" smtClean="0"/>
          </a:p>
        </p:txBody>
      </p:sp>
      <p:sp>
        <p:nvSpPr>
          <p:cNvPr id="10243" name="Title 3"/>
          <p:cNvSpPr>
            <a:spLocks noGrp="1"/>
          </p:cNvSpPr>
          <p:nvPr>
            <p:ph type="title"/>
          </p:nvPr>
        </p:nvSpPr>
        <p:spPr>
          <a:xfrm>
            <a:off x="457200" y="273050"/>
            <a:ext cx="6400800" cy="1479550"/>
          </a:xfrm>
        </p:spPr>
        <p:txBody>
          <a:bodyPr/>
          <a:lstStyle/>
          <a:p>
            <a:r>
              <a:rPr lang="en-US" dirty="0" smtClean="0"/>
              <a:t>Basics: What’s Wrong with Idling?</a:t>
            </a:r>
          </a:p>
        </p:txBody>
      </p:sp>
      <p:sp>
        <p:nvSpPr>
          <p:cNvPr id="5" name="Rectangle 4"/>
          <p:cNvSpPr/>
          <p:nvPr/>
        </p:nvSpPr>
        <p:spPr>
          <a:xfrm>
            <a:off x="215900" y="1288340"/>
            <a:ext cx="8394700" cy="4185761"/>
          </a:xfrm>
          <a:prstGeom prst="rect">
            <a:avLst/>
          </a:prstGeom>
        </p:spPr>
        <p:txBody>
          <a:bodyPr wrap="square">
            <a:spAutoFit/>
          </a:bodyPr>
          <a:lstStyle/>
          <a:p>
            <a:pPr marL="285750" lvl="1" indent="-285750">
              <a:spcBef>
                <a:spcPts val="0"/>
              </a:spcBef>
              <a:spcAft>
                <a:spcPts val="0"/>
              </a:spcAft>
              <a:buFont typeface="Arial" pitchFamily="34" charset="0"/>
              <a:buChar char="•"/>
            </a:pPr>
            <a:r>
              <a:rPr lang="en-US" sz="2400" b="1" dirty="0" smtClean="0">
                <a:solidFill>
                  <a:schemeClr val="tx1">
                    <a:lumMod val="75000"/>
                  </a:schemeClr>
                </a:solidFill>
              </a:rPr>
              <a:t>The cost of fuel (for which the vehicle owner gets </a:t>
            </a:r>
            <a:r>
              <a:rPr lang="en-US" sz="2400" b="1" i="1" dirty="0" smtClean="0">
                <a:solidFill>
                  <a:schemeClr val="tx1">
                    <a:lumMod val="75000"/>
                  </a:schemeClr>
                </a:solidFill>
              </a:rPr>
              <a:t>0 mpg</a:t>
            </a:r>
            <a:r>
              <a:rPr lang="en-US" sz="2400" b="1" dirty="0" smtClean="0">
                <a:solidFill>
                  <a:schemeClr val="tx1">
                    <a:lumMod val="75000"/>
                  </a:schemeClr>
                </a:solidFill>
              </a:rPr>
              <a:t>)</a:t>
            </a:r>
          </a:p>
          <a:p>
            <a:pPr marL="800100" lvl="2" indent="-342900">
              <a:spcBef>
                <a:spcPts val="0"/>
              </a:spcBef>
              <a:buFont typeface="Calibri" pitchFamily="34" charset="0"/>
              <a:buChar char="−"/>
            </a:pPr>
            <a:r>
              <a:rPr lang="en-US" sz="2000" dirty="0" smtClean="0">
                <a:solidFill>
                  <a:schemeClr val="tx1">
                    <a:lumMod val="75000"/>
                  </a:schemeClr>
                </a:solidFill>
              </a:rPr>
              <a:t>Idling wastes about 6 billion gallons of fuel per year; about half of that is from trucks idling overnight and during the workday</a:t>
            </a:r>
          </a:p>
          <a:p>
            <a:pPr marL="742950" lvl="2" indent="-285750">
              <a:spcBef>
                <a:spcPts val="0"/>
              </a:spcBef>
              <a:buFont typeface="Arial" pitchFamily="34" charset="0"/>
              <a:buChar char="•"/>
            </a:pPr>
            <a:endParaRPr lang="en-US" sz="1600" dirty="0" smtClean="0">
              <a:solidFill>
                <a:schemeClr val="tx1">
                  <a:lumMod val="75000"/>
                </a:schemeClr>
              </a:solidFill>
            </a:endParaRPr>
          </a:p>
          <a:p>
            <a:pPr marL="285750" lvl="1" indent="-285750">
              <a:spcBef>
                <a:spcPts val="0"/>
              </a:spcBef>
              <a:buFont typeface="Arial" pitchFamily="34" charset="0"/>
              <a:buChar char="•"/>
            </a:pPr>
            <a:r>
              <a:rPr lang="en-US" sz="2400" b="1" dirty="0" smtClean="0">
                <a:solidFill>
                  <a:schemeClr val="tx1">
                    <a:lumMod val="75000"/>
                  </a:schemeClr>
                </a:solidFill>
              </a:rPr>
              <a:t>Increased petroleum consumption and reliance on nonrenewable resources</a:t>
            </a:r>
          </a:p>
          <a:p>
            <a:pPr marL="285750" lvl="1" indent="-285750">
              <a:spcBef>
                <a:spcPts val="0"/>
              </a:spcBef>
              <a:buFont typeface="Arial" pitchFamily="34" charset="0"/>
              <a:buChar char="•"/>
            </a:pPr>
            <a:endParaRPr lang="en-US" sz="2400" b="1" dirty="0" smtClean="0">
              <a:solidFill>
                <a:schemeClr val="tx1">
                  <a:lumMod val="75000"/>
                </a:schemeClr>
              </a:solidFill>
            </a:endParaRPr>
          </a:p>
          <a:p>
            <a:pPr marL="285750" lvl="1" indent="-285750">
              <a:spcBef>
                <a:spcPts val="0"/>
              </a:spcBef>
              <a:buFont typeface="Arial" pitchFamily="34" charset="0"/>
              <a:buChar char="•"/>
            </a:pPr>
            <a:r>
              <a:rPr lang="en-US" sz="2400" b="1" dirty="0" smtClean="0">
                <a:solidFill>
                  <a:schemeClr val="tx1">
                    <a:lumMod val="75000"/>
                  </a:schemeClr>
                </a:solidFill>
              </a:rPr>
              <a:t>Engine wear</a:t>
            </a:r>
          </a:p>
          <a:p>
            <a:pPr marL="800100" lvl="2" indent="-342900">
              <a:spcBef>
                <a:spcPts val="0"/>
              </a:spcBef>
              <a:buFont typeface="Calibri" pitchFamily="34" charset="0"/>
              <a:buChar char="−"/>
            </a:pPr>
            <a:r>
              <a:rPr lang="en-US" sz="2000" dirty="0" smtClean="0">
                <a:solidFill>
                  <a:schemeClr val="tx1">
                    <a:lumMod val="75000"/>
                  </a:schemeClr>
                </a:solidFill>
              </a:rPr>
              <a:t>Increased maintenance costs</a:t>
            </a:r>
          </a:p>
          <a:p>
            <a:pPr marL="285750" lvl="1" indent="-285750">
              <a:spcBef>
                <a:spcPts val="0"/>
              </a:spcBef>
            </a:pPr>
            <a:r>
              <a:rPr lang="en-US" b="1" dirty="0" smtClean="0"/>
              <a:t> </a:t>
            </a:r>
          </a:p>
          <a:p>
            <a:pPr marL="742950" lvl="2" indent="-285750">
              <a:spcBef>
                <a:spcPts val="0"/>
              </a:spcBef>
              <a:buFont typeface="Arial" pitchFamily="34" charset="0"/>
              <a:buChar char="•"/>
            </a:pPr>
            <a:endParaRPr lang="en-US" sz="1600" dirty="0" smtClean="0"/>
          </a:p>
          <a:p>
            <a:pPr marL="285750" lvl="1" indent="-285750">
              <a:spcBef>
                <a:spcPts val="0"/>
              </a:spcBef>
              <a:buFont typeface="Arial" pitchFamily="34" charset="0"/>
              <a:buChar char="•"/>
            </a:pPr>
            <a:endParaRPr lang="en-US" b="1" dirty="0" smtClean="0"/>
          </a:p>
          <a:p>
            <a:pPr marL="285750" lvl="1" indent="-285750">
              <a:spcBef>
                <a:spcPts val="0"/>
              </a:spcBef>
              <a:buFont typeface="Arial" pitchFamily="34" charset="0"/>
              <a:buChar char="•"/>
            </a:pPr>
            <a:endParaRPr lang="en-US" dirty="0" smtClean="0"/>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21300" y="3703324"/>
            <a:ext cx="3238500" cy="2428876"/>
          </a:xfrm>
          <a:prstGeom prst="rect">
            <a:avLst/>
          </a:prstGeom>
          <a:noFill/>
          <a:ln w="9525">
            <a:noFill/>
            <a:miter lim="800000"/>
            <a:headEnd/>
            <a:tailEnd/>
          </a:ln>
        </p:spPr>
      </p:pic>
      <p:sp>
        <p:nvSpPr>
          <p:cNvPr id="6" name="TextBox 5"/>
          <p:cNvSpPr txBox="1"/>
          <p:nvPr/>
        </p:nvSpPr>
        <p:spPr>
          <a:xfrm>
            <a:off x="317500" y="3187700"/>
            <a:ext cx="6146800" cy="24638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effectLst/>
              <a:uLnTx/>
              <a:uFillTx/>
              <a:latin typeface="+mj-lt"/>
              <a:ea typeface="+mn-ea"/>
              <a:cs typeface="Arial Narrow"/>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effectLst/>
              <a:uLnTx/>
              <a:uFillTx/>
              <a:latin typeface="+mj-lt"/>
              <a:ea typeface="+mn-ea"/>
              <a:cs typeface="Arial Narrow"/>
            </a:endParaRPr>
          </a:p>
        </p:txBody>
      </p:sp>
      <p:sp>
        <p:nvSpPr>
          <p:cNvPr id="2" name="Slide Number Placeholder 1"/>
          <p:cNvSpPr>
            <a:spLocks noGrp="1"/>
          </p:cNvSpPr>
          <p:nvPr>
            <p:ph type="sldNum" sz="quarter" idx="12"/>
          </p:nvPr>
        </p:nvSpPr>
        <p:spPr/>
        <p:txBody>
          <a:bodyPr/>
          <a:lstStyle/>
          <a:p>
            <a:pPr>
              <a:defRPr/>
            </a:pPr>
            <a:fld id="{5F2C3140-13E9-4750-92EE-EFB4E983E9BB}" type="slidenum">
              <a:rPr lang="en-US" smtClean="0"/>
              <a:pPr>
                <a:defRPr/>
              </a:pPr>
              <a:t>9</a:t>
            </a:fld>
            <a:endParaRPr lang="en-US"/>
          </a:p>
        </p:txBody>
      </p:sp>
    </p:spTree>
    <p:extLst>
      <p:ext uri="{BB962C8B-B14F-4D97-AF65-F5344CB8AC3E}">
        <p14:creationId xmlns:p14="http://schemas.microsoft.com/office/powerpoint/2010/main" val="236463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ANL blue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ANL blue_2007</Template>
  <TotalTime>9458</TotalTime>
  <Words>6265</Words>
  <Application>Microsoft Office PowerPoint</Application>
  <PresentationFormat>On-screen Show (4:3)</PresentationFormat>
  <Paragraphs>620</Paragraphs>
  <Slides>34</Slides>
  <Notes>30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ANL blue_2007</vt:lpstr>
      <vt:lpstr>PowerPoint Presentation</vt:lpstr>
      <vt:lpstr>Basics: What Exactly Is Idling? </vt:lpstr>
      <vt:lpstr>Basics: Petroleum Use and Emissions</vt:lpstr>
      <vt:lpstr>Basics: What Kinds of Vehicles Idle? </vt:lpstr>
      <vt:lpstr>Basics: Why Do Drivers Idle? </vt:lpstr>
      <vt:lpstr>Basics: Idling for Power</vt:lpstr>
      <vt:lpstr>Basics: Idling for Power, cont.</vt:lpstr>
      <vt:lpstr>Basics: Idling for Power, cont.</vt:lpstr>
      <vt:lpstr>Basics: What’s Wrong with Idling?</vt:lpstr>
      <vt:lpstr>Basics: What’s Wrong with Idling? cont.</vt:lpstr>
      <vt:lpstr>Basics: Idling May Be Against the Law</vt:lpstr>
      <vt:lpstr>Idling can be reduced in several ways</vt:lpstr>
      <vt:lpstr>Engine controls are inexpensive</vt:lpstr>
      <vt:lpstr>Availability: IR Equipment for Trucks and Buses</vt:lpstr>
      <vt:lpstr>Various on-board designs provide full service</vt:lpstr>
      <vt:lpstr>Heaters and air conditioners are available</vt:lpstr>
      <vt:lpstr>More Options for Trucks and Buses</vt:lpstr>
      <vt:lpstr>Dual system TSE* supplies electrical services </vt:lpstr>
      <vt:lpstr>Dual System Locations</vt:lpstr>
      <vt:lpstr>Single system electrified parking spaces  require no investment by truck owner</vt:lpstr>
      <vt:lpstr>Largest Single System Purveyor’s Sites</vt:lpstr>
      <vt:lpstr>Technologies have pros and cons</vt:lpstr>
      <vt:lpstr>Options for Medium- and Light-Duty Vehicles</vt:lpstr>
      <vt:lpstr>Watch for IdleBox! </vt:lpstr>
      <vt:lpstr>More Options for Medium- and Light-Duty Vehicles</vt:lpstr>
      <vt:lpstr>Hybridization can reduce idling for PTO or in queues </vt:lpstr>
      <vt:lpstr>SmartWay verifies idle-reduction technologies </vt:lpstr>
      <vt:lpstr>You can estimate  your payback period        for idling</vt:lpstr>
      <vt:lpstr>Estimated costs for alternatives vary widely</vt:lpstr>
      <vt:lpstr>Idling reduction is the low-hanging fruit                    of fuel economy</vt:lpstr>
      <vt:lpstr>How can we implement—and afford—idling reduction?</vt:lpstr>
      <vt:lpstr>For More Information</vt:lpstr>
      <vt:lpstr>For More Information</vt:lpstr>
      <vt:lpstr>For More Information</vt:lpstr>
    </vt:vector>
  </TitlesOfParts>
  <Company>Argonne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GREET Life-Cycle Analysis of Biofuels</dc:title>
  <dc:creator>Michael Wang</dc:creator>
  <cp:lastModifiedBy>lgaines</cp:lastModifiedBy>
  <cp:revision>324</cp:revision>
  <cp:lastPrinted>2012-09-18T16:42:22Z</cp:lastPrinted>
  <dcterms:created xsi:type="dcterms:W3CDTF">2011-02-22T17:46:47Z</dcterms:created>
  <dcterms:modified xsi:type="dcterms:W3CDTF">2012-09-18T21:37:13Z</dcterms:modified>
</cp:coreProperties>
</file>