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96" r:id="rId2"/>
    <p:sldId id="399" r:id="rId3"/>
    <p:sldId id="404" r:id="rId4"/>
    <p:sldId id="370" r:id="rId5"/>
    <p:sldId id="405" r:id="rId6"/>
    <p:sldId id="371" r:id="rId7"/>
    <p:sldId id="374" r:id="rId8"/>
    <p:sldId id="375" r:id="rId9"/>
    <p:sldId id="406" r:id="rId10"/>
    <p:sldId id="376" r:id="rId11"/>
    <p:sldId id="407" r:id="rId12"/>
    <p:sldId id="378" r:id="rId13"/>
    <p:sldId id="408" r:id="rId14"/>
    <p:sldId id="379" r:id="rId15"/>
    <p:sldId id="409" r:id="rId16"/>
    <p:sldId id="410" r:id="rId17"/>
    <p:sldId id="411" r:id="rId18"/>
    <p:sldId id="393" r:id="rId19"/>
    <p:sldId id="394" r:id="rId20"/>
    <p:sldId id="395" r:id="rId21"/>
    <p:sldId id="388" r:id="rId22"/>
    <p:sldId id="387" r:id="rId23"/>
    <p:sldId id="389" r:id="rId24"/>
    <p:sldId id="390" r:id="rId25"/>
    <p:sldId id="398" r:id="rId26"/>
    <p:sldId id="381" r:id="rId27"/>
  </p:sldIdLst>
  <p:sldSz cx="9144000" cy="6858000" type="screen4x3"/>
  <p:notesSz cx="7023100" cy="9309100"/>
  <p:embeddedFontLs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83" autoAdjust="0"/>
  </p:normalViewPr>
  <p:slideViewPr>
    <p:cSldViewPr>
      <p:cViewPr>
        <p:scale>
          <a:sx n="60" d="100"/>
          <a:sy n="60" d="100"/>
        </p:scale>
        <p:origin x="-802" y="-4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2A956D-FE64-4D60-BE3C-99291ED2BD70}" type="doc">
      <dgm:prSet loTypeId="urn:microsoft.com/office/officeart/2005/8/layout/venn1" loCatId="relationship" qsTypeId="urn:microsoft.com/office/officeart/2005/8/quickstyle/3d3" qsCatId="3D" csTypeId="urn:microsoft.com/office/officeart/2005/8/colors/accent3_5" csCatId="accent3" phldr="1"/>
      <dgm:spPr/>
    </dgm:pt>
    <dgm:pt modelId="{AD911E8E-A00E-4109-8581-A9470E6069D4}">
      <dgm:prSet phldrT="[Text]"/>
      <dgm:spPr/>
      <dgm:t>
        <a:bodyPr/>
        <a:lstStyle/>
        <a:p>
          <a:r>
            <a:rPr lang="en-US" b="1" dirty="0" smtClean="0"/>
            <a:t>Economics</a:t>
          </a:r>
          <a:endParaRPr lang="en-US" b="1" dirty="0"/>
        </a:p>
      </dgm:t>
    </dgm:pt>
    <dgm:pt modelId="{CB25C9F0-8A3C-4536-96A6-7A9B50677562}" type="parTrans" cxnId="{D5C9BA1C-2065-40DC-9100-F99D308E42CE}">
      <dgm:prSet/>
      <dgm:spPr/>
      <dgm:t>
        <a:bodyPr/>
        <a:lstStyle/>
        <a:p>
          <a:endParaRPr lang="en-US"/>
        </a:p>
      </dgm:t>
    </dgm:pt>
    <dgm:pt modelId="{0E343691-AE4C-4684-9824-FE261F60FCCA}" type="sibTrans" cxnId="{D5C9BA1C-2065-40DC-9100-F99D308E42CE}">
      <dgm:prSet/>
      <dgm:spPr/>
      <dgm:t>
        <a:bodyPr/>
        <a:lstStyle/>
        <a:p>
          <a:endParaRPr lang="en-US"/>
        </a:p>
      </dgm:t>
    </dgm:pt>
    <dgm:pt modelId="{B3FE934F-6ACD-47EB-9968-545DC03E18B2}">
      <dgm:prSet phldrT="[Text]"/>
      <dgm:spPr/>
      <dgm:t>
        <a:bodyPr/>
        <a:lstStyle/>
        <a:p>
          <a:r>
            <a:rPr lang="en-US" b="1" dirty="0" smtClean="0"/>
            <a:t>Energy Independence</a:t>
          </a:r>
          <a:endParaRPr lang="en-US" b="1" dirty="0"/>
        </a:p>
      </dgm:t>
    </dgm:pt>
    <dgm:pt modelId="{DA3ECB1B-E41E-4968-9C05-525DFE96E725}" type="parTrans" cxnId="{D6195D18-FF35-4F17-8C44-20DB49F4BD16}">
      <dgm:prSet/>
      <dgm:spPr/>
      <dgm:t>
        <a:bodyPr/>
        <a:lstStyle/>
        <a:p>
          <a:endParaRPr lang="en-US"/>
        </a:p>
      </dgm:t>
    </dgm:pt>
    <dgm:pt modelId="{C4D94F78-27FD-4296-88DF-EF7BA4D1D577}" type="sibTrans" cxnId="{D6195D18-FF35-4F17-8C44-20DB49F4BD16}">
      <dgm:prSet/>
      <dgm:spPr/>
      <dgm:t>
        <a:bodyPr/>
        <a:lstStyle/>
        <a:p>
          <a:endParaRPr lang="en-US"/>
        </a:p>
      </dgm:t>
    </dgm:pt>
    <dgm:pt modelId="{D64FDCC5-BF28-45DF-99E5-F575AE6D0A8B}">
      <dgm:prSet phldrT="[Text]"/>
      <dgm:spPr/>
      <dgm:t>
        <a:bodyPr/>
        <a:lstStyle/>
        <a:p>
          <a:r>
            <a:rPr lang="en-US" b="1" dirty="0" smtClean="0"/>
            <a:t>Environmental Responsibility</a:t>
          </a:r>
          <a:endParaRPr lang="en-US" b="1" dirty="0"/>
        </a:p>
      </dgm:t>
    </dgm:pt>
    <dgm:pt modelId="{1E469C9C-00D6-443A-BE05-9BA1AFC0B33C}" type="parTrans" cxnId="{696AD936-E96A-4F9E-84ED-098A005A52B0}">
      <dgm:prSet/>
      <dgm:spPr/>
      <dgm:t>
        <a:bodyPr/>
        <a:lstStyle/>
        <a:p>
          <a:endParaRPr lang="en-US"/>
        </a:p>
      </dgm:t>
    </dgm:pt>
    <dgm:pt modelId="{29B3944D-CF31-41AB-BF91-2BC59784B711}" type="sibTrans" cxnId="{696AD936-E96A-4F9E-84ED-098A005A52B0}">
      <dgm:prSet/>
      <dgm:spPr/>
      <dgm:t>
        <a:bodyPr/>
        <a:lstStyle/>
        <a:p>
          <a:endParaRPr lang="en-US"/>
        </a:p>
      </dgm:t>
    </dgm:pt>
    <dgm:pt modelId="{7298C84C-7151-427E-8EB1-23A812F2F920}" type="pres">
      <dgm:prSet presAssocID="{0A2A956D-FE64-4D60-BE3C-99291ED2BD70}" presName="compositeShape" presStyleCnt="0">
        <dgm:presLayoutVars>
          <dgm:chMax val="7"/>
          <dgm:dir/>
          <dgm:resizeHandles val="exact"/>
        </dgm:presLayoutVars>
      </dgm:prSet>
      <dgm:spPr/>
    </dgm:pt>
    <dgm:pt modelId="{FB8E1851-A420-4E04-B24C-EF9A97E31C7A}" type="pres">
      <dgm:prSet presAssocID="{AD911E8E-A00E-4109-8581-A9470E6069D4}" presName="circ1" presStyleLbl="vennNode1" presStyleIdx="0" presStyleCnt="3"/>
      <dgm:spPr/>
      <dgm:t>
        <a:bodyPr/>
        <a:lstStyle/>
        <a:p>
          <a:endParaRPr lang="en-US"/>
        </a:p>
      </dgm:t>
    </dgm:pt>
    <dgm:pt modelId="{2FAD0A15-6E9C-48B5-8D48-11A0A18845C1}" type="pres">
      <dgm:prSet presAssocID="{AD911E8E-A00E-4109-8581-A9470E6069D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2375A-66DF-408E-A85F-B9092BC67BCD}" type="pres">
      <dgm:prSet presAssocID="{B3FE934F-6ACD-47EB-9968-545DC03E18B2}" presName="circ2" presStyleLbl="vennNode1" presStyleIdx="1" presStyleCnt="3"/>
      <dgm:spPr/>
      <dgm:t>
        <a:bodyPr/>
        <a:lstStyle/>
        <a:p>
          <a:endParaRPr lang="en-US"/>
        </a:p>
      </dgm:t>
    </dgm:pt>
    <dgm:pt modelId="{234FD5E8-938E-4496-8DA8-C3BA08EF192E}" type="pres">
      <dgm:prSet presAssocID="{B3FE934F-6ACD-47EB-9968-545DC03E18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F4677-206F-4D78-A5B1-434DDD0ACCB8}" type="pres">
      <dgm:prSet presAssocID="{D64FDCC5-BF28-45DF-99E5-F575AE6D0A8B}" presName="circ3" presStyleLbl="vennNode1" presStyleIdx="2" presStyleCnt="3"/>
      <dgm:spPr/>
      <dgm:t>
        <a:bodyPr/>
        <a:lstStyle/>
        <a:p>
          <a:endParaRPr lang="en-US"/>
        </a:p>
      </dgm:t>
    </dgm:pt>
    <dgm:pt modelId="{B0FC3225-3FE2-4107-B527-3AD30439A687}" type="pres">
      <dgm:prSet presAssocID="{D64FDCC5-BF28-45DF-99E5-F575AE6D0A8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C9BA1C-2065-40DC-9100-F99D308E42CE}" srcId="{0A2A956D-FE64-4D60-BE3C-99291ED2BD70}" destId="{AD911E8E-A00E-4109-8581-A9470E6069D4}" srcOrd="0" destOrd="0" parTransId="{CB25C9F0-8A3C-4536-96A6-7A9B50677562}" sibTransId="{0E343691-AE4C-4684-9824-FE261F60FCCA}"/>
    <dgm:cxn modelId="{D654EF34-1F79-4860-B6DE-D804DFC7D855}" type="presOf" srcId="{AD911E8E-A00E-4109-8581-A9470E6069D4}" destId="{2FAD0A15-6E9C-48B5-8D48-11A0A18845C1}" srcOrd="1" destOrd="0" presId="urn:microsoft.com/office/officeart/2005/8/layout/venn1"/>
    <dgm:cxn modelId="{696AD936-E96A-4F9E-84ED-098A005A52B0}" srcId="{0A2A956D-FE64-4D60-BE3C-99291ED2BD70}" destId="{D64FDCC5-BF28-45DF-99E5-F575AE6D0A8B}" srcOrd="2" destOrd="0" parTransId="{1E469C9C-00D6-443A-BE05-9BA1AFC0B33C}" sibTransId="{29B3944D-CF31-41AB-BF91-2BC59784B711}"/>
    <dgm:cxn modelId="{655F93BA-F2F3-45BC-BF0A-C477A8FC0CF0}" type="presOf" srcId="{B3FE934F-6ACD-47EB-9968-545DC03E18B2}" destId="{93A2375A-66DF-408E-A85F-B9092BC67BCD}" srcOrd="0" destOrd="0" presId="urn:microsoft.com/office/officeart/2005/8/layout/venn1"/>
    <dgm:cxn modelId="{DC088074-608F-4059-9967-AA3D615F34FB}" type="presOf" srcId="{B3FE934F-6ACD-47EB-9968-545DC03E18B2}" destId="{234FD5E8-938E-4496-8DA8-C3BA08EF192E}" srcOrd="1" destOrd="0" presId="urn:microsoft.com/office/officeart/2005/8/layout/venn1"/>
    <dgm:cxn modelId="{3F1ABE4E-55DE-41D5-ABFD-71A4F317C1F8}" type="presOf" srcId="{D64FDCC5-BF28-45DF-99E5-F575AE6D0A8B}" destId="{EBEF4677-206F-4D78-A5B1-434DDD0ACCB8}" srcOrd="0" destOrd="0" presId="urn:microsoft.com/office/officeart/2005/8/layout/venn1"/>
    <dgm:cxn modelId="{9EB4D537-382A-4857-ABDA-88DA4D4002AE}" type="presOf" srcId="{AD911E8E-A00E-4109-8581-A9470E6069D4}" destId="{FB8E1851-A420-4E04-B24C-EF9A97E31C7A}" srcOrd="0" destOrd="0" presId="urn:microsoft.com/office/officeart/2005/8/layout/venn1"/>
    <dgm:cxn modelId="{D6195D18-FF35-4F17-8C44-20DB49F4BD16}" srcId="{0A2A956D-FE64-4D60-BE3C-99291ED2BD70}" destId="{B3FE934F-6ACD-47EB-9968-545DC03E18B2}" srcOrd="1" destOrd="0" parTransId="{DA3ECB1B-E41E-4968-9C05-525DFE96E725}" sibTransId="{C4D94F78-27FD-4296-88DF-EF7BA4D1D577}"/>
    <dgm:cxn modelId="{AF281142-B900-4D09-AB5E-95276D6C5097}" type="presOf" srcId="{D64FDCC5-BF28-45DF-99E5-F575AE6D0A8B}" destId="{B0FC3225-3FE2-4107-B527-3AD30439A687}" srcOrd="1" destOrd="0" presId="urn:microsoft.com/office/officeart/2005/8/layout/venn1"/>
    <dgm:cxn modelId="{EFCBBF13-87D7-4F90-B13D-25D416E55596}" type="presOf" srcId="{0A2A956D-FE64-4D60-BE3C-99291ED2BD70}" destId="{7298C84C-7151-427E-8EB1-23A812F2F920}" srcOrd="0" destOrd="0" presId="urn:microsoft.com/office/officeart/2005/8/layout/venn1"/>
    <dgm:cxn modelId="{F76B446C-370C-43F0-9FF4-62BD1D780270}" type="presParOf" srcId="{7298C84C-7151-427E-8EB1-23A812F2F920}" destId="{FB8E1851-A420-4E04-B24C-EF9A97E31C7A}" srcOrd="0" destOrd="0" presId="urn:microsoft.com/office/officeart/2005/8/layout/venn1"/>
    <dgm:cxn modelId="{41F53DF9-2AEA-4278-8CC3-A6CA565D3299}" type="presParOf" srcId="{7298C84C-7151-427E-8EB1-23A812F2F920}" destId="{2FAD0A15-6E9C-48B5-8D48-11A0A18845C1}" srcOrd="1" destOrd="0" presId="urn:microsoft.com/office/officeart/2005/8/layout/venn1"/>
    <dgm:cxn modelId="{5591A403-18B8-40D3-9671-23713433396A}" type="presParOf" srcId="{7298C84C-7151-427E-8EB1-23A812F2F920}" destId="{93A2375A-66DF-408E-A85F-B9092BC67BCD}" srcOrd="2" destOrd="0" presId="urn:microsoft.com/office/officeart/2005/8/layout/venn1"/>
    <dgm:cxn modelId="{3EC08AF9-01FA-4963-9761-B315D9B18AE2}" type="presParOf" srcId="{7298C84C-7151-427E-8EB1-23A812F2F920}" destId="{234FD5E8-938E-4496-8DA8-C3BA08EF192E}" srcOrd="3" destOrd="0" presId="urn:microsoft.com/office/officeart/2005/8/layout/venn1"/>
    <dgm:cxn modelId="{2E394C68-AA9C-4F7F-B37F-85D92209E45E}" type="presParOf" srcId="{7298C84C-7151-427E-8EB1-23A812F2F920}" destId="{EBEF4677-206F-4D78-A5B1-434DDD0ACCB8}" srcOrd="4" destOrd="0" presId="urn:microsoft.com/office/officeart/2005/8/layout/venn1"/>
    <dgm:cxn modelId="{44B6FF3D-43C1-41C0-814C-AA142ED3496D}" type="presParOf" srcId="{7298C84C-7151-427E-8EB1-23A812F2F920}" destId="{B0FC3225-3FE2-4107-B527-3AD30439A68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E1851-A420-4E04-B24C-EF9A97E31C7A}">
      <dsp:nvSpPr>
        <dsp:cNvPr id="0" name=""/>
        <dsp:cNvSpPr/>
      </dsp:nvSpPr>
      <dsp:spPr>
        <a:xfrm>
          <a:off x="2796539" y="67627"/>
          <a:ext cx="3246120" cy="3246120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Economics</a:t>
          </a:r>
          <a:endParaRPr lang="en-US" sz="2500" b="1" kern="1200" dirty="0"/>
        </a:p>
      </dsp:txBody>
      <dsp:txXfrm>
        <a:off x="3229355" y="635698"/>
        <a:ext cx="2380488" cy="1460754"/>
      </dsp:txXfrm>
    </dsp:sp>
    <dsp:sp modelId="{93A2375A-66DF-408E-A85F-B9092BC67BCD}">
      <dsp:nvSpPr>
        <dsp:cNvPr id="0" name=""/>
        <dsp:cNvSpPr/>
      </dsp:nvSpPr>
      <dsp:spPr>
        <a:xfrm>
          <a:off x="3967848" y="2096452"/>
          <a:ext cx="3246120" cy="3246120"/>
        </a:xfrm>
        <a:prstGeom prst="ellipse">
          <a:avLst/>
        </a:prstGeom>
        <a:solidFill>
          <a:schemeClr val="accent3">
            <a:shade val="80000"/>
            <a:alpha val="50000"/>
            <a:hueOff val="-8"/>
            <a:satOff val="3009"/>
            <a:lumOff val="2647"/>
            <a:alphaOff val="1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Energy Independence</a:t>
          </a:r>
          <a:endParaRPr lang="en-US" sz="2500" b="1" kern="1200" dirty="0"/>
        </a:p>
      </dsp:txBody>
      <dsp:txXfrm>
        <a:off x="4960620" y="2935033"/>
        <a:ext cx="1947672" cy="1785366"/>
      </dsp:txXfrm>
    </dsp:sp>
    <dsp:sp modelId="{EBEF4677-206F-4D78-A5B1-434DDD0ACCB8}">
      <dsp:nvSpPr>
        <dsp:cNvPr id="0" name=""/>
        <dsp:cNvSpPr/>
      </dsp:nvSpPr>
      <dsp:spPr>
        <a:xfrm>
          <a:off x="1625231" y="2096452"/>
          <a:ext cx="3246120" cy="3246120"/>
        </a:xfrm>
        <a:prstGeom prst="ellipse">
          <a:avLst/>
        </a:prstGeom>
        <a:solidFill>
          <a:schemeClr val="accent3">
            <a:shade val="80000"/>
            <a:alpha val="50000"/>
            <a:hueOff val="-17"/>
            <a:satOff val="6018"/>
            <a:lumOff val="5294"/>
            <a:alphaOff val="3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Environmental Responsibility</a:t>
          </a:r>
          <a:endParaRPr lang="en-US" sz="2500" b="1" kern="1200" dirty="0"/>
        </a:p>
      </dsp:txBody>
      <dsp:txXfrm>
        <a:off x="1930907" y="2935033"/>
        <a:ext cx="1947672" cy="1785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74D5C9-A7EE-4CFC-8DBB-20598636C7BF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37D624F-08B8-4BB5-A0FA-F3313A7090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66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51EAB8A-4D2F-491C-8AD8-BDA667D1EBD4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738A070-1F6A-492C-8D81-85D33C7F1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7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1_2011_TITLEw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772400" cy="2155825"/>
          </a:xfrm>
        </p:spPr>
        <p:txBody>
          <a:bodyPr/>
          <a:lstStyle>
            <a:lvl1pPr algn="ctr">
              <a:defRPr sz="40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06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HelveticaNeueLT Std Cn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C3CF-F8D8-4A52-B27A-F19B6D95C018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B74C-8911-4B71-878D-AD16C098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C3CF-F8D8-4A52-B27A-F19B6D95C018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B74C-8911-4B71-878D-AD16C098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9144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914400"/>
            <a:ext cx="6629400" cy="5410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C3CF-F8D8-4A52-B27A-F19B6D95C018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B74C-8911-4B71-878D-AD16C098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C3CF-F8D8-4A52-B27A-F19B6D95C018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B74C-8911-4B71-878D-AD16C098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9625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52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C3CF-F8D8-4A52-B27A-F19B6D95C018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B74C-8911-4B71-878D-AD16C098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2578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2578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C3CF-F8D8-4A52-B27A-F19B6D95C018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B74C-8911-4B71-878D-AD16C098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520" y="914400"/>
            <a:ext cx="434328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932" y="1676400"/>
            <a:ext cx="4344868" cy="46482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199" y="914400"/>
            <a:ext cx="4343401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6482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C3CF-F8D8-4A52-B27A-F19B6D95C018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B74C-8911-4B71-878D-AD16C098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C3CF-F8D8-4A52-B27A-F19B6D95C018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B74C-8911-4B71-878D-AD16C098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C3CF-F8D8-4A52-B27A-F19B6D95C018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B74C-8911-4B71-878D-AD16C098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95350"/>
            <a:ext cx="33131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78774"/>
            <a:ext cx="5340350" cy="544582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057400"/>
            <a:ext cx="3313113" cy="4267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C3CF-F8D8-4A52-B27A-F19B6D95C018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B74C-8911-4B71-878D-AD16C098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C3CF-F8D8-4A52-B27A-F19B6D95C018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B74C-8911-4B71-878D-AD16C098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1_2011_SLID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693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33800" y="6492875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2C3CF-F8D8-4A52-B27A-F19B6D95C018}" type="datetimeFigureOut">
              <a:rPr lang="en-US" smtClean="0"/>
              <a:pPr/>
              <a:t>10/12/2012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172200"/>
            <a:ext cx="4572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5B74C-8911-4B71-878D-AD16C098BA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i="0" kern="1200" cap="none" baseline="0">
          <a:solidFill>
            <a:schemeClr val="tx1"/>
          </a:solidFill>
          <a:latin typeface="HelveticaNeueLT Std ExtBlk Cn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bg1"/>
          </a:solidFill>
          <a:latin typeface="HelveticaNeueLT Std Blk C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HelveticaNeueLT Std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HelveticaNeueLT Std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HelveticaNeueLT Std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HelveticaNeueLT St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772400" cy="1219200"/>
          </a:xfrm>
        </p:spPr>
        <p:txBody>
          <a:bodyPr/>
          <a:lstStyle/>
          <a:p>
            <a:pPr algn="l"/>
            <a:r>
              <a:rPr lang="en-US" sz="2800" dirty="0" smtClean="0"/>
              <a:t>The Race to Energy Independence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5943600"/>
            <a:ext cx="2501464" cy="45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10.03.12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23622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chemeClr val="bg1"/>
                </a:solidFill>
                <a:latin typeface="HelveticaNeueLT Std" pitchFamily="34" charset="0"/>
                <a:ea typeface="+mj-ea"/>
                <a:cs typeface="+mj-cs"/>
              </a:rPr>
              <a:t>            With Propane Autogas</a:t>
            </a:r>
            <a:endParaRPr kumimoji="0" lang="en-US" sz="3200" i="0" u="none" strike="noStrike" kern="1200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NeueLT Std" pitchFamily="34" charset="0"/>
              <a:ea typeface="+mj-ea"/>
              <a:cs typeface="+mj-cs"/>
            </a:endParaRPr>
          </a:p>
        </p:txBody>
      </p:sp>
      <p:pic>
        <p:nvPicPr>
          <p:cNvPr id="10" name="Picture 9" descr="RCT Racecar with other Cars.jpg"/>
          <p:cNvPicPr>
            <a:picLocks noChangeAspect="1"/>
          </p:cNvPicPr>
          <p:nvPr/>
        </p:nvPicPr>
        <p:blipFill>
          <a:blip r:embed="rId2" cstate="print"/>
          <a:srcRect t="9231" b="15385"/>
          <a:stretch>
            <a:fillRect/>
          </a:stretch>
        </p:blipFill>
        <p:spPr>
          <a:xfrm>
            <a:off x="1600200" y="3276600"/>
            <a:ext cx="5761653" cy="2895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E-C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111"/>
          <a:stretch>
            <a:fillRect/>
          </a:stretch>
        </p:blipFill>
        <p:spPr>
          <a:xfrm>
            <a:off x="0" y="762000"/>
            <a:ext cx="9144000" cy="6096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E-series Mid-Ship Fuel Tank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1143000" y="3352800"/>
            <a:ext cx="1600200" cy="838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14400" y="4648200"/>
            <a:ext cx="19812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95800" y="4800600"/>
            <a:ext cx="15240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0" y="4038600"/>
            <a:ext cx="9906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86400" y="4038600"/>
            <a:ext cx="13716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2133600"/>
            <a:ext cx="1805302" cy="1084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Fuel Rail</a:t>
            </a:r>
          </a:p>
          <a:p>
            <a:r>
              <a:rPr lang="en-US" sz="1050" dirty="0" smtClean="0"/>
              <a:t>ROUSH </a:t>
            </a:r>
            <a:r>
              <a:rPr lang="en-US" sz="1050" dirty="0" err="1" smtClean="0"/>
              <a:t>CleanTech’s</a:t>
            </a:r>
            <a:r>
              <a:rPr lang="en-US" sz="1050" dirty="0" smtClean="0"/>
              <a:t> signature</a:t>
            </a:r>
          </a:p>
          <a:p>
            <a:r>
              <a:rPr lang="en-US" sz="1050" dirty="0" smtClean="0"/>
              <a:t>blue anodized aluminum fuel</a:t>
            </a:r>
          </a:p>
          <a:p>
            <a:r>
              <a:rPr lang="en-US" sz="1050" dirty="0" smtClean="0"/>
              <a:t>rail is designed to operate </a:t>
            </a:r>
          </a:p>
          <a:p>
            <a:r>
              <a:rPr lang="en-US" sz="1050" dirty="0" smtClean="0"/>
              <a:t>under varying temperatures</a:t>
            </a:r>
          </a:p>
          <a:p>
            <a:r>
              <a:rPr lang="en-US" sz="1050" dirty="0" smtClean="0"/>
              <a:t>of liquid propane</a:t>
            </a:r>
            <a:endParaRPr 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7042299" y="3352800"/>
            <a:ext cx="21387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Fuel Fill</a:t>
            </a:r>
          </a:p>
          <a:p>
            <a:r>
              <a:rPr lang="en-US" sz="1050" dirty="0" smtClean="0"/>
              <a:t>Industry-standard valve designed to</a:t>
            </a:r>
          </a:p>
          <a:p>
            <a:r>
              <a:rPr lang="en-US" sz="1050" dirty="0" smtClean="0"/>
              <a:t>allow for safe passage of liquid pro-</a:t>
            </a:r>
          </a:p>
          <a:p>
            <a:r>
              <a:rPr lang="en-US" sz="1050" dirty="0" smtClean="0"/>
              <a:t>pane into the vehicle. Includes a </a:t>
            </a:r>
          </a:p>
          <a:p>
            <a:r>
              <a:rPr lang="en-US" sz="1050" dirty="0" smtClean="0"/>
              <a:t>check valve to prevent fuel leaks.</a:t>
            </a:r>
            <a:endParaRPr lang="en-US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0" y="4495800"/>
            <a:ext cx="23214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Fuel Tank</a:t>
            </a:r>
          </a:p>
          <a:p>
            <a:r>
              <a:rPr lang="en-US" sz="1050" dirty="0" smtClean="0"/>
              <a:t>The liquid propane </a:t>
            </a:r>
            <a:r>
              <a:rPr lang="en-US" sz="1050" dirty="0" err="1" smtClean="0"/>
              <a:t>autogas</a:t>
            </a:r>
            <a:r>
              <a:rPr lang="en-US" sz="1050" dirty="0" smtClean="0"/>
              <a:t> fuel tank</a:t>
            </a:r>
          </a:p>
          <a:p>
            <a:r>
              <a:rPr lang="en-US" sz="1050" dirty="0" smtClean="0"/>
              <a:t>meets all ASME certification standards,</a:t>
            </a:r>
          </a:p>
          <a:p>
            <a:r>
              <a:rPr lang="en-US" sz="1050" dirty="0" smtClean="0"/>
              <a:t>is made of ¼ inch thick steel, and is </a:t>
            </a:r>
          </a:p>
          <a:p>
            <a:r>
              <a:rPr lang="en-US" sz="1050" dirty="0" smtClean="0"/>
              <a:t>built and assembled in the USA.</a:t>
            </a:r>
            <a:endParaRPr lang="en-US" sz="1050" dirty="0"/>
          </a:p>
        </p:txBody>
      </p:sp>
      <p:sp>
        <p:nvSpPr>
          <p:cNvPr id="22" name="TextBox 21"/>
          <p:cNvSpPr txBox="1"/>
          <p:nvPr/>
        </p:nvSpPr>
        <p:spPr>
          <a:xfrm>
            <a:off x="6019800" y="5401270"/>
            <a:ext cx="2395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Fuel Lines</a:t>
            </a:r>
          </a:p>
          <a:p>
            <a:r>
              <a:rPr lang="en-US" sz="1050" dirty="0" smtClean="0"/>
              <a:t>Made of high-durability stainless</a:t>
            </a:r>
          </a:p>
          <a:p>
            <a:r>
              <a:rPr lang="en-US" sz="1050" dirty="0" smtClean="0"/>
              <a:t>steel to handle varying temperatures</a:t>
            </a:r>
          </a:p>
          <a:p>
            <a:r>
              <a:rPr lang="en-US" sz="1050" dirty="0" smtClean="0"/>
              <a:t>and pressures. They are designed to </a:t>
            </a:r>
          </a:p>
          <a:p>
            <a:r>
              <a:rPr lang="en-US" sz="1050" dirty="0" smtClean="0"/>
              <a:t>route through the factory line locations.</a:t>
            </a:r>
            <a:endParaRPr lang="en-US" sz="105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5401270"/>
            <a:ext cx="1938351" cy="76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Fuel Injectors</a:t>
            </a:r>
          </a:p>
          <a:p>
            <a:r>
              <a:rPr lang="en-US" sz="1050" dirty="0" smtClean="0"/>
              <a:t>Special fuel injectors are used</a:t>
            </a:r>
          </a:p>
          <a:p>
            <a:r>
              <a:rPr lang="en-US" sz="1050" dirty="0" smtClean="0"/>
              <a:t>to inject liquid propane into the</a:t>
            </a:r>
          </a:p>
          <a:p>
            <a:r>
              <a:rPr lang="en-US" sz="1050" dirty="0" smtClean="0"/>
              <a:t>cylinders for ignition.</a:t>
            </a:r>
            <a:endParaRPr lang="en-US" sz="1050" dirty="0"/>
          </a:p>
        </p:txBody>
      </p:sp>
      <p:sp>
        <p:nvSpPr>
          <p:cNvPr id="33" name="TextBox 32"/>
          <p:cNvSpPr txBox="1"/>
          <p:nvPr/>
        </p:nvSpPr>
        <p:spPr>
          <a:xfrm>
            <a:off x="1524000" y="1143000"/>
            <a:ext cx="2207656" cy="76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FRPCM</a:t>
            </a:r>
          </a:p>
          <a:p>
            <a:r>
              <a:rPr lang="en-US" sz="1050" dirty="0" smtClean="0"/>
              <a:t>The Fuel Rail Pressure Control</a:t>
            </a:r>
          </a:p>
          <a:p>
            <a:r>
              <a:rPr lang="en-US" sz="1050" dirty="0" smtClean="0"/>
              <a:t>Module ensures consistent vehicle</a:t>
            </a:r>
          </a:p>
          <a:p>
            <a:r>
              <a:rPr lang="en-US" sz="1050" dirty="0" smtClean="0"/>
              <a:t>performance and power on-demand.</a:t>
            </a:r>
            <a:endParaRPr lang="en-US" sz="1050" dirty="0"/>
          </a:p>
        </p:txBody>
      </p:sp>
      <p:cxnSp>
        <p:nvCxnSpPr>
          <p:cNvPr id="34" name="Straight Connector 33"/>
          <p:cNvCxnSpPr/>
          <p:nvPr/>
        </p:nvCxnSpPr>
        <p:spPr>
          <a:xfrm flipH="1" flipV="1">
            <a:off x="2438400" y="2057400"/>
            <a:ext cx="762000" cy="2057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Product Overview – Vans &amp; Wagons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u="sng" dirty="0" smtClean="0"/>
              <a:t>Ford E-450 DRW Cutaway</a:t>
            </a:r>
          </a:p>
          <a:p>
            <a:pPr>
              <a:buNone/>
            </a:pPr>
            <a:endParaRPr lang="en-US" sz="1050" b="1" u="sng" dirty="0" smtClean="0"/>
          </a:p>
          <a:p>
            <a:pPr lvl="1">
              <a:buNone/>
            </a:pPr>
            <a:r>
              <a:rPr lang="en-US" b="1" dirty="0" smtClean="0">
                <a:latin typeface="HelveticaNeueLT Std" pitchFamily="34" charset="0"/>
              </a:rPr>
              <a:t>Model Years: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2009 – 2013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HelveticaNeueLT Std" pitchFamily="34" charset="0"/>
            </a:endParaRPr>
          </a:p>
          <a:p>
            <a:pPr lvl="1">
              <a:buNone/>
            </a:pPr>
            <a:endParaRPr lang="en-US" sz="1400" b="1" dirty="0">
              <a:latin typeface="HelveticaNeueLT Std" pitchFamily="34" charset="0"/>
            </a:endParaRPr>
          </a:p>
          <a:p>
            <a:pPr lvl="1">
              <a:buNone/>
            </a:pPr>
            <a:r>
              <a:rPr lang="en-US" b="1" dirty="0" smtClean="0">
                <a:latin typeface="HelveticaNeueLT Std" pitchFamily="34" charset="0"/>
              </a:rPr>
              <a:t>Engine Size:	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.8L V10 (2V)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HelveticaNeueLT Std" pitchFamily="34" charset="0"/>
            </a:endParaRPr>
          </a:p>
          <a:p>
            <a:pPr lvl="1">
              <a:buNone/>
            </a:pPr>
            <a:endParaRPr lang="en-US" sz="1400" b="1" dirty="0">
              <a:latin typeface="HelveticaNeueLT Std" pitchFamily="34" charset="0"/>
            </a:endParaRPr>
          </a:p>
          <a:p>
            <a:pPr lvl="1">
              <a:buNone/>
            </a:pPr>
            <a:r>
              <a:rPr lang="en-US" b="1" dirty="0" smtClean="0">
                <a:latin typeface="HelveticaNeueLT Std" pitchFamily="34" charset="0"/>
              </a:rPr>
              <a:t>Applications:</a:t>
            </a:r>
            <a:r>
              <a:rPr lang="en-US" b="1" smtClean="0">
                <a:latin typeface="HelveticaNeueLT Std" pitchFamily="34" charset="0"/>
              </a:rPr>
              <a:t>	</a:t>
            </a:r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158”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 176” wheelbase</a:t>
            </a:r>
            <a:endParaRPr lang="en-US" b="1" dirty="0" smtClean="0">
              <a:latin typeface="HelveticaNeueLT Std" pitchFamily="34" charset="0"/>
            </a:endParaRPr>
          </a:p>
          <a:p>
            <a:pPr lvl="1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Stretched Chassis</a:t>
            </a:r>
          </a:p>
          <a:p>
            <a:pPr lvl="1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5-speed auto transmission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HelveticaNeueLT Std" pitchFamily="34" charset="0"/>
            </a:endParaRPr>
          </a:p>
          <a:p>
            <a:pPr lvl="1">
              <a:buNone/>
            </a:pPr>
            <a:endParaRPr lang="en-US" sz="1400" b="1" dirty="0">
              <a:latin typeface="HelveticaNeueLT Std" pitchFamily="34" charset="0"/>
            </a:endParaRPr>
          </a:p>
          <a:p>
            <a:pPr lvl="1">
              <a:buNone/>
            </a:pPr>
            <a:r>
              <a:rPr lang="en-US" b="1" dirty="0" smtClean="0">
                <a:latin typeface="HelveticaNeueLT Std" pitchFamily="34" charset="0"/>
              </a:rPr>
              <a:t>Tank Size:	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Aft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-Axle:    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41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 usable gallons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HelveticaNeueLT Std" pitchFamily="34" charset="0"/>
            </a:endParaRPr>
          </a:p>
          <a:p>
            <a:pPr lvl="1">
              <a:buNone/>
            </a:pPr>
            <a:endParaRPr lang="en-US" sz="1400" b="1" dirty="0">
              <a:latin typeface="HelveticaNeueLT Std" pitchFamily="34" charset="0"/>
            </a:endParaRPr>
          </a:p>
          <a:p>
            <a:pPr lvl="1">
              <a:buNone/>
            </a:pPr>
            <a:r>
              <a:rPr lang="en-US" b="1" dirty="0" smtClean="0">
                <a:latin typeface="HelveticaNeueLT Std" pitchFamily="34" charset="0"/>
              </a:rPr>
              <a:t>Technical Specs: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EPA and CARB approved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HelveticaNeueLT Std" pitchFamily="34" charset="0"/>
            </a:endParaRPr>
          </a:p>
          <a:p>
            <a:pPr lvl="1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GVWR: &lt; 14,500 lbs.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				Requires “91G” gaseous fuels prep package.</a:t>
            </a:r>
          </a:p>
          <a:p>
            <a:pPr lvl="1">
              <a:buNone/>
            </a:pP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None/>
            </a:pPr>
            <a:r>
              <a:rPr lang="en-US" b="1" dirty="0" smtClean="0"/>
              <a:t>Order Availability: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Ford Ship Through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Conversion Kits</a:t>
            </a:r>
          </a:p>
        </p:txBody>
      </p:sp>
      <p:pic>
        <p:nvPicPr>
          <p:cNvPr id="5" name="Picture 4" descr="E450 Cutaway 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4724400"/>
            <a:ext cx="2641599" cy="1981200"/>
          </a:xfrm>
          <a:prstGeom prst="rect">
            <a:avLst/>
          </a:prstGeom>
        </p:spPr>
      </p:pic>
      <p:pic>
        <p:nvPicPr>
          <p:cNvPr id="8" name="Picture 7" descr="altoona_outli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295400"/>
            <a:ext cx="2209800" cy="22058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E-CAD_CUTAWAY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111"/>
          <a:stretch>
            <a:fillRect/>
          </a:stretch>
        </p:blipFill>
        <p:spPr>
          <a:xfrm>
            <a:off x="0" y="762000"/>
            <a:ext cx="9144000" cy="6096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E-450 Cutaway Aft-Axle Fuel Tank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1219200" y="3200400"/>
            <a:ext cx="1447800" cy="838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29" idx="0"/>
          </p:cNvCxnSpPr>
          <p:nvPr/>
        </p:nvCxnSpPr>
        <p:spPr>
          <a:xfrm flipH="1">
            <a:off x="969176" y="4495800"/>
            <a:ext cx="1850224" cy="9054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15000" y="3886200"/>
            <a:ext cx="304800" cy="1600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077200" y="2057400"/>
            <a:ext cx="1524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62600" y="1905000"/>
            <a:ext cx="16002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2133600"/>
            <a:ext cx="1805302" cy="1084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Fuel Rail</a:t>
            </a:r>
          </a:p>
          <a:p>
            <a:r>
              <a:rPr lang="en-US" sz="1050" dirty="0" smtClean="0"/>
              <a:t>ROUSH </a:t>
            </a:r>
            <a:r>
              <a:rPr lang="en-US" sz="1050" dirty="0" err="1" smtClean="0"/>
              <a:t>CleanTech’s</a:t>
            </a:r>
            <a:r>
              <a:rPr lang="en-US" sz="1050" dirty="0" smtClean="0"/>
              <a:t> signature</a:t>
            </a:r>
          </a:p>
          <a:p>
            <a:r>
              <a:rPr lang="en-US" sz="1050" dirty="0" smtClean="0"/>
              <a:t>blue anodized aluminum fuel</a:t>
            </a:r>
          </a:p>
          <a:p>
            <a:r>
              <a:rPr lang="en-US" sz="1050" dirty="0" smtClean="0"/>
              <a:t>rail is designed to operate </a:t>
            </a:r>
          </a:p>
          <a:p>
            <a:r>
              <a:rPr lang="en-US" sz="1050" dirty="0" smtClean="0"/>
              <a:t>under varying temperatures</a:t>
            </a:r>
          </a:p>
          <a:p>
            <a:r>
              <a:rPr lang="en-US" sz="1050" dirty="0" smtClean="0"/>
              <a:t>of liquid propane</a:t>
            </a:r>
            <a:endParaRPr 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7005273" y="1066800"/>
            <a:ext cx="21387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Fuel Fill</a:t>
            </a:r>
          </a:p>
          <a:p>
            <a:r>
              <a:rPr lang="en-US" sz="1050" dirty="0" smtClean="0"/>
              <a:t>Industry-standard valve designed to</a:t>
            </a:r>
          </a:p>
          <a:p>
            <a:r>
              <a:rPr lang="en-US" sz="1050" dirty="0" smtClean="0"/>
              <a:t>allow for safe passage of liquid pro-</a:t>
            </a:r>
          </a:p>
          <a:p>
            <a:r>
              <a:rPr lang="en-US" sz="1050" dirty="0" smtClean="0"/>
              <a:t>pane into the vehicle. Includes a </a:t>
            </a:r>
          </a:p>
          <a:p>
            <a:r>
              <a:rPr lang="en-US" sz="1050" dirty="0" smtClean="0"/>
              <a:t>check valve to prevent fuel leaks.</a:t>
            </a:r>
            <a:endParaRPr lang="en-US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3962400" y="914400"/>
            <a:ext cx="23214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Fuel Tank</a:t>
            </a:r>
          </a:p>
          <a:p>
            <a:r>
              <a:rPr lang="en-US" sz="1050" dirty="0" smtClean="0"/>
              <a:t>The liquid propane </a:t>
            </a:r>
            <a:r>
              <a:rPr lang="en-US" sz="1050" dirty="0" err="1" smtClean="0"/>
              <a:t>autogas</a:t>
            </a:r>
            <a:r>
              <a:rPr lang="en-US" sz="1050" dirty="0" smtClean="0"/>
              <a:t> fuel tank</a:t>
            </a:r>
          </a:p>
          <a:p>
            <a:r>
              <a:rPr lang="en-US" sz="1050" dirty="0" smtClean="0"/>
              <a:t>meets all ASME certification standards,</a:t>
            </a:r>
          </a:p>
          <a:p>
            <a:r>
              <a:rPr lang="en-US" sz="1050" dirty="0" smtClean="0"/>
              <a:t>is made of ¼ inch thick steel, and is </a:t>
            </a:r>
          </a:p>
          <a:p>
            <a:r>
              <a:rPr lang="en-US" sz="1050" dirty="0" smtClean="0"/>
              <a:t>built and assembled in the USA.</a:t>
            </a:r>
            <a:endParaRPr lang="en-US" sz="1050" dirty="0"/>
          </a:p>
        </p:txBody>
      </p:sp>
      <p:sp>
        <p:nvSpPr>
          <p:cNvPr id="22" name="TextBox 21"/>
          <p:cNvSpPr txBox="1"/>
          <p:nvPr/>
        </p:nvSpPr>
        <p:spPr>
          <a:xfrm>
            <a:off x="5181600" y="5334000"/>
            <a:ext cx="2395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Fuel Lines</a:t>
            </a:r>
          </a:p>
          <a:p>
            <a:r>
              <a:rPr lang="en-US" sz="1050" dirty="0" smtClean="0"/>
              <a:t>Made of high-durability stainless</a:t>
            </a:r>
          </a:p>
          <a:p>
            <a:r>
              <a:rPr lang="en-US" sz="1050" dirty="0" smtClean="0"/>
              <a:t>steel to handle varying temperatures</a:t>
            </a:r>
          </a:p>
          <a:p>
            <a:r>
              <a:rPr lang="en-US" sz="1050" dirty="0" smtClean="0"/>
              <a:t>and pressures. They are designed to </a:t>
            </a:r>
          </a:p>
          <a:p>
            <a:r>
              <a:rPr lang="en-US" sz="1050" dirty="0" smtClean="0"/>
              <a:t>route through the factory line locations.</a:t>
            </a:r>
            <a:endParaRPr lang="en-US" sz="105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5401270"/>
            <a:ext cx="1938351" cy="76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Fuel Injectors</a:t>
            </a:r>
          </a:p>
          <a:p>
            <a:r>
              <a:rPr lang="en-US" sz="1050" dirty="0" smtClean="0"/>
              <a:t>Special fuel injectors are used</a:t>
            </a:r>
          </a:p>
          <a:p>
            <a:r>
              <a:rPr lang="en-US" sz="1050" dirty="0" smtClean="0"/>
              <a:t>to inject liquid propane into the</a:t>
            </a:r>
          </a:p>
          <a:p>
            <a:r>
              <a:rPr lang="en-US" sz="1050" dirty="0" smtClean="0"/>
              <a:t>cylinders for ignition.</a:t>
            </a:r>
            <a:endParaRPr lang="en-US" sz="1050" dirty="0"/>
          </a:p>
        </p:txBody>
      </p:sp>
      <p:sp>
        <p:nvSpPr>
          <p:cNvPr id="33" name="TextBox 32"/>
          <p:cNvSpPr txBox="1"/>
          <p:nvPr/>
        </p:nvSpPr>
        <p:spPr>
          <a:xfrm>
            <a:off x="1524000" y="990600"/>
            <a:ext cx="2207656" cy="76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FRPCM</a:t>
            </a:r>
          </a:p>
          <a:p>
            <a:r>
              <a:rPr lang="en-US" sz="1050" dirty="0" smtClean="0"/>
              <a:t>The Fuel Rail Pressure Control</a:t>
            </a:r>
          </a:p>
          <a:p>
            <a:r>
              <a:rPr lang="en-US" sz="1050" dirty="0" smtClean="0"/>
              <a:t>Module ensures consistent vehicle</a:t>
            </a:r>
          </a:p>
          <a:p>
            <a:r>
              <a:rPr lang="en-US" sz="1050" dirty="0" smtClean="0"/>
              <a:t>performance and power on-demand.</a:t>
            </a:r>
            <a:endParaRPr lang="en-US" sz="1050" dirty="0"/>
          </a:p>
        </p:txBody>
      </p:sp>
      <p:cxnSp>
        <p:nvCxnSpPr>
          <p:cNvPr id="34" name="Straight Connector 33"/>
          <p:cNvCxnSpPr/>
          <p:nvPr/>
        </p:nvCxnSpPr>
        <p:spPr>
          <a:xfrm flipH="1" flipV="1">
            <a:off x="2438400" y="1752600"/>
            <a:ext cx="685800" cy="2209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altoona_outli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4114800"/>
            <a:ext cx="1603069" cy="1600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Product Overview - Pickups</a:t>
            </a:r>
            <a:endParaRPr lang="en-US" sz="2800" dirty="0"/>
          </a:p>
        </p:txBody>
      </p:sp>
      <p:pic>
        <p:nvPicPr>
          <p:cNvPr id="4" name="Picture 3" descr="F_25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5105400"/>
            <a:ext cx="2743200" cy="13716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914400"/>
            <a:ext cx="88392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Blk Cn" pitchFamily="34" charset="0"/>
                <a:ea typeface="+mn-ea"/>
                <a:cs typeface="+mn-cs"/>
              </a:rPr>
              <a:t>Ford F-250 / F-350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5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LT Std Blk Cn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Model Years:	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2012 - 2013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Engine Size:	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6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.2L V8 (3V)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Applications:	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4x2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 or 4x4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				A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ll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 bed configurations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			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All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 body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configurations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				All rear axle configurations (including chassis cab)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Tank Sizes:	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Under-Bed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:     25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usable gallons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			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In-Bed:	        </a:t>
            </a:r>
            <a:r>
              <a:rPr lang="en-US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 38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 usable gallons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bg1"/>
                </a:solidFill>
                <a:latin typeface="HelveticaNeueLT Std" pitchFamily="34" charset="0"/>
              </a:rPr>
              <a:t>Technical Specs: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EPA and CARB approved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			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GVWR: ≤ 13,300 lbs.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				Requires “98F” gaseous fuels prep package.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Order Availability: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Ford Ship Through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			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Conversion Kits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 smtClean="0">
                <a:solidFill>
                  <a:schemeClr val="bg1"/>
                </a:solidFill>
                <a:latin typeface="HelveticaNeueLT Std" pitchFamily="34" charset="0"/>
              </a:rPr>
              <a:t>Available	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October, 2012</a:t>
            </a: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F-250_UN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111"/>
          <a:stretch>
            <a:fillRect/>
          </a:stretch>
        </p:blipFill>
        <p:spPr>
          <a:xfrm>
            <a:off x="0" y="762000"/>
            <a:ext cx="9144000" cy="6096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F-250 Under-Bed Fuel Tank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1219200" y="3200400"/>
            <a:ext cx="14478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219200" y="4267200"/>
            <a:ext cx="1828800" cy="1371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48200" y="4419600"/>
            <a:ext cx="914400" cy="1066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77000" y="3581400"/>
            <a:ext cx="4572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91200" y="3810000"/>
            <a:ext cx="990600" cy="152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2133600"/>
            <a:ext cx="1805302" cy="1084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Fuel Rail</a:t>
            </a:r>
          </a:p>
          <a:p>
            <a:r>
              <a:rPr lang="en-US" sz="1050" dirty="0" smtClean="0"/>
              <a:t>ROUSH </a:t>
            </a:r>
            <a:r>
              <a:rPr lang="en-US" sz="1050" dirty="0" err="1" smtClean="0"/>
              <a:t>CleanTech’s</a:t>
            </a:r>
            <a:r>
              <a:rPr lang="en-US" sz="1050" dirty="0" smtClean="0"/>
              <a:t> signature</a:t>
            </a:r>
          </a:p>
          <a:p>
            <a:r>
              <a:rPr lang="en-US" sz="1050" dirty="0" smtClean="0"/>
              <a:t>blue anodized aluminum fuel</a:t>
            </a:r>
          </a:p>
          <a:p>
            <a:r>
              <a:rPr lang="en-US" sz="1050" dirty="0" smtClean="0"/>
              <a:t>rail is designed to operate </a:t>
            </a:r>
          </a:p>
          <a:p>
            <a:r>
              <a:rPr lang="en-US" sz="1050" dirty="0" smtClean="0"/>
              <a:t>under varying temperatures</a:t>
            </a:r>
          </a:p>
          <a:p>
            <a:r>
              <a:rPr lang="en-US" sz="1050" dirty="0" smtClean="0"/>
              <a:t>of liquid propane</a:t>
            </a:r>
            <a:endParaRPr 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7005273" y="3962400"/>
            <a:ext cx="21387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Fuel Fill</a:t>
            </a:r>
          </a:p>
          <a:p>
            <a:r>
              <a:rPr lang="en-US" sz="1050" dirty="0" smtClean="0"/>
              <a:t>Industry-standard valve designed to</a:t>
            </a:r>
          </a:p>
          <a:p>
            <a:r>
              <a:rPr lang="en-US" sz="1050" dirty="0" smtClean="0"/>
              <a:t>allow for safe passage of liquid pro-</a:t>
            </a:r>
          </a:p>
          <a:p>
            <a:r>
              <a:rPr lang="en-US" sz="1050" dirty="0" smtClean="0"/>
              <a:t>pane into the vehicle. Includes a </a:t>
            </a:r>
          </a:p>
          <a:p>
            <a:r>
              <a:rPr lang="en-US" sz="1050" dirty="0" smtClean="0"/>
              <a:t>check valve to prevent fuel leaks.</a:t>
            </a:r>
            <a:endParaRPr lang="en-US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6822531" y="4953000"/>
            <a:ext cx="23214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Fuel Tank</a:t>
            </a:r>
          </a:p>
          <a:p>
            <a:r>
              <a:rPr lang="en-US" sz="1050" dirty="0" smtClean="0"/>
              <a:t>The liquid propane </a:t>
            </a:r>
            <a:r>
              <a:rPr lang="en-US" sz="1050" dirty="0" err="1" smtClean="0"/>
              <a:t>autogas</a:t>
            </a:r>
            <a:r>
              <a:rPr lang="en-US" sz="1050" dirty="0" smtClean="0"/>
              <a:t> fuel tank</a:t>
            </a:r>
          </a:p>
          <a:p>
            <a:r>
              <a:rPr lang="en-US" sz="1050" dirty="0" smtClean="0"/>
              <a:t>meets all ASME certification standards,</a:t>
            </a:r>
          </a:p>
          <a:p>
            <a:r>
              <a:rPr lang="en-US" sz="1050" dirty="0" smtClean="0"/>
              <a:t>is made of ¼ inch thick steel, and is </a:t>
            </a:r>
          </a:p>
          <a:p>
            <a:r>
              <a:rPr lang="en-US" sz="1050" dirty="0" smtClean="0"/>
              <a:t>built and assembled in the USA.</a:t>
            </a:r>
            <a:endParaRPr lang="en-US" sz="1050" dirty="0"/>
          </a:p>
        </p:txBody>
      </p:sp>
      <p:sp>
        <p:nvSpPr>
          <p:cNvPr id="22" name="TextBox 21"/>
          <p:cNvSpPr txBox="1"/>
          <p:nvPr/>
        </p:nvSpPr>
        <p:spPr>
          <a:xfrm>
            <a:off x="4648200" y="5410200"/>
            <a:ext cx="2395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Fuel Lines</a:t>
            </a:r>
          </a:p>
          <a:p>
            <a:r>
              <a:rPr lang="en-US" sz="1050" dirty="0" smtClean="0"/>
              <a:t>Made of high-durability stainless</a:t>
            </a:r>
          </a:p>
          <a:p>
            <a:r>
              <a:rPr lang="en-US" sz="1050" dirty="0" smtClean="0"/>
              <a:t>steel to handle varying temperatures</a:t>
            </a:r>
          </a:p>
          <a:p>
            <a:r>
              <a:rPr lang="en-US" sz="1050" dirty="0" smtClean="0"/>
              <a:t>and pressures. They are designed to </a:t>
            </a:r>
          </a:p>
          <a:p>
            <a:r>
              <a:rPr lang="en-US" sz="1050" dirty="0" smtClean="0"/>
              <a:t>route through the factory line locations.</a:t>
            </a:r>
            <a:endParaRPr lang="en-US" sz="105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5562600"/>
            <a:ext cx="1938351" cy="76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Fuel Injectors</a:t>
            </a:r>
          </a:p>
          <a:p>
            <a:r>
              <a:rPr lang="en-US" sz="1050" dirty="0" smtClean="0"/>
              <a:t>Special fuel injectors are used</a:t>
            </a:r>
          </a:p>
          <a:p>
            <a:r>
              <a:rPr lang="en-US" sz="1050" dirty="0" smtClean="0"/>
              <a:t>to inject liquid propane into the</a:t>
            </a:r>
          </a:p>
          <a:p>
            <a:r>
              <a:rPr lang="en-US" sz="1050" dirty="0" smtClean="0"/>
              <a:t>cylinders for ignition.</a:t>
            </a:r>
            <a:endParaRPr lang="en-US" sz="1050" dirty="0"/>
          </a:p>
        </p:txBody>
      </p:sp>
      <p:sp>
        <p:nvSpPr>
          <p:cNvPr id="33" name="TextBox 32"/>
          <p:cNvSpPr txBox="1"/>
          <p:nvPr/>
        </p:nvSpPr>
        <p:spPr>
          <a:xfrm>
            <a:off x="1524000" y="990600"/>
            <a:ext cx="2207656" cy="76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FRPCM</a:t>
            </a:r>
          </a:p>
          <a:p>
            <a:r>
              <a:rPr lang="en-US" sz="1050" dirty="0" smtClean="0"/>
              <a:t>The Fuel Rail Pressure Control</a:t>
            </a:r>
          </a:p>
          <a:p>
            <a:r>
              <a:rPr lang="en-US" sz="1050" dirty="0" smtClean="0"/>
              <a:t>Module ensures consistent vehicle</a:t>
            </a:r>
          </a:p>
          <a:p>
            <a:r>
              <a:rPr lang="en-US" sz="1050" dirty="0" smtClean="0"/>
              <a:t>performance and power on-demand.</a:t>
            </a:r>
            <a:endParaRPr lang="en-US" sz="1050" dirty="0"/>
          </a:p>
        </p:txBody>
      </p:sp>
      <p:cxnSp>
        <p:nvCxnSpPr>
          <p:cNvPr id="34" name="Straight Connector 33"/>
          <p:cNvCxnSpPr/>
          <p:nvPr/>
        </p:nvCxnSpPr>
        <p:spPr>
          <a:xfrm flipH="1" flipV="1">
            <a:off x="2438400" y="1752600"/>
            <a:ext cx="1066800" cy="2133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Product Overview – School Bus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8382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Blk Cn" pitchFamily="34" charset="0"/>
                <a:ea typeface="+mn-ea"/>
                <a:cs typeface="+mn-cs"/>
              </a:rPr>
              <a:t>Blue Bird Vision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5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LT Std Blk Cn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Model Years: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2012 - Newer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Engine Size:	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6.8L V10 (3V)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Applications:	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Blue Bird Vision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>
                <a:latin typeface="HelveticaNeueLT Std" pitchFamily="34" charset="0"/>
              </a:rPr>
              <a:t>				Blue Bird MFSAB / Activity Bus</a:t>
            </a: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Tank Sizes:	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67 usable gallons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 smtClean="0">
                <a:solidFill>
                  <a:schemeClr val="bg1"/>
                </a:solidFill>
                <a:latin typeface="HelveticaNeueLT Std" pitchFamily="34" charset="0"/>
              </a:rPr>
              <a:t>Technical Specs:</a:t>
            </a:r>
            <a:r>
              <a:rPr lang="en-US" sz="1500" b="1" dirty="0" smtClean="0">
                <a:solidFill>
                  <a:schemeClr val="bg1"/>
                </a:solidFill>
                <a:latin typeface="HelveticaNeueLT Std" pitchFamily="34" charset="0"/>
              </a:rPr>
              <a:t>	</a:t>
            </a:r>
            <a:r>
              <a:rPr lang="en-US" sz="1900" dirty="0" smtClean="0">
                <a:latin typeface="HelveticaNeueLT Std" pitchFamily="34" charset="0"/>
              </a:rPr>
              <a:t>EPA and CARB Approved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900" dirty="0" smtClean="0">
                <a:latin typeface="HelveticaNeueLT Std" pitchFamily="34" charset="0"/>
              </a:rPr>
              <a:t>				Up to 77 Passengers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900" dirty="0" smtClean="0">
                <a:latin typeface="HelveticaNeueLT Std" pitchFamily="34" charset="0"/>
              </a:rPr>
              <a:t>				GVWR: 33,000 lbs.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Order Availability: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Blue Bird Dealers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</p:txBody>
      </p:sp>
      <p:pic>
        <p:nvPicPr>
          <p:cNvPr id="5" name="Picture 4" descr="NextGenPPV_NoBkgrd_LoR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4658832"/>
            <a:ext cx="3352800" cy="1754372"/>
          </a:xfrm>
          <a:prstGeom prst="rect">
            <a:avLst/>
          </a:prstGeom>
        </p:spPr>
      </p:pic>
      <p:pic>
        <p:nvPicPr>
          <p:cNvPr id="6" name="Picture 5" descr="Bluebird PMS 5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990600"/>
            <a:ext cx="1369305" cy="1447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Product Overview – School Bus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Ford E-450 DRW Cutaway</a:t>
            </a:r>
          </a:p>
          <a:p>
            <a:pPr>
              <a:buNone/>
            </a:pPr>
            <a:endParaRPr lang="en-US" sz="1050" b="1" u="sng" dirty="0" smtClean="0"/>
          </a:p>
          <a:p>
            <a:pPr lvl="1">
              <a:buNone/>
            </a:pPr>
            <a:r>
              <a:rPr lang="en-US" b="1" dirty="0" smtClean="0">
                <a:latin typeface="HelveticaNeueLT Std" pitchFamily="34" charset="0"/>
              </a:rPr>
              <a:t>Model Years: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2009 – 2012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HelveticaNeueLT Std" pitchFamily="34" charset="0"/>
            </a:endParaRPr>
          </a:p>
          <a:p>
            <a:pPr lvl="1">
              <a:buNone/>
            </a:pPr>
            <a:endParaRPr lang="en-US" sz="1400" b="1" dirty="0">
              <a:latin typeface="HelveticaNeueLT Std" pitchFamily="34" charset="0"/>
            </a:endParaRPr>
          </a:p>
          <a:p>
            <a:pPr lvl="1">
              <a:buNone/>
            </a:pPr>
            <a:r>
              <a:rPr lang="en-US" b="1" dirty="0" smtClean="0">
                <a:latin typeface="HelveticaNeueLT Std" pitchFamily="34" charset="0"/>
              </a:rPr>
              <a:t>Engine Size:	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.8L V10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HelveticaNeueLT Std" pitchFamily="34" charset="0"/>
            </a:endParaRPr>
          </a:p>
          <a:p>
            <a:pPr lvl="1">
              <a:buNone/>
            </a:pPr>
            <a:endParaRPr lang="en-US" sz="1400" b="1" dirty="0">
              <a:latin typeface="HelveticaNeueLT Std" pitchFamily="34" charset="0"/>
            </a:endParaRPr>
          </a:p>
          <a:p>
            <a:pPr lvl="1">
              <a:buNone/>
            </a:pPr>
            <a:r>
              <a:rPr lang="en-US" b="1" dirty="0" smtClean="0">
                <a:latin typeface="HelveticaNeueLT Std" pitchFamily="34" charset="0"/>
              </a:rPr>
              <a:t>Applications: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Dual rear wheel cutaway</a:t>
            </a:r>
          </a:p>
          <a:p>
            <a:pPr lvl="1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5-speed auto transmission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HelveticaNeueLT Std" pitchFamily="34" charset="0"/>
            </a:endParaRPr>
          </a:p>
          <a:p>
            <a:pPr lvl="1">
              <a:buNone/>
            </a:pPr>
            <a:endParaRPr lang="en-US" sz="1400" b="1" dirty="0">
              <a:latin typeface="HelveticaNeueLT Std" pitchFamily="34" charset="0"/>
            </a:endParaRPr>
          </a:p>
          <a:p>
            <a:pPr lvl="1">
              <a:buNone/>
            </a:pPr>
            <a:r>
              <a:rPr lang="en-US" b="1" dirty="0" smtClean="0">
                <a:latin typeface="HelveticaNeueLT Std" pitchFamily="34" charset="0"/>
              </a:rPr>
              <a:t>Tank Sizes:	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Aft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-Axle:    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41 usable gallons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HelveticaNeueLT Std" pitchFamily="34" charset="0"/>
            </a:endParaRPr>
          </a:p>
          <a:p>
            <a:pPr lvl="1">
              <a:buNone/>
            </a:pPr>
            <a:endParaRPr lang="en-US" sz="1400" b="1" dirty="0" smtClean="0">
              <a:latin typeface="HelveticaNeueLT Std" pitchFamily="34" charset="0"/>
            </a:endParaRPr>
          </a:p>
          <a:p>
            <a:pPr lvl="1">
              <a:buNone/>
            </a:pPr>
            <a:r>
              <a:rPr lang="en-US" b="1" dirty="0" smtClean="0"/>
              <a:t>Technical Specs:	</a:t>
            </a:r>
            <a:r>
              <a:rPr lang="en-US" dirty="0" smtClean="0">
                <a:solidFill>
                  <a:schemeClr val="tx1"/>
                </a:solidFill>
              </a:rPr>
              <a:t>EPA and CARB Approved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				Up to 30 Passengers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				GVWR: 14,500 lbs.</a:t>
            </a:r>
          </a:p>
          <a:p>
            <a:pPr lvl="1">
              <a:buNone/>
            </a:pPr>
            <a:endParaRPr lang="en-US" sz="1400" b="1" dirty="0" smtClean="0">
              <a:latin typeface="HelveticaNeueLT Std" pitchFamily="34" charset="0"/>
            </a:endParaRPr>
          </a:p>
          <a:p>
            <a:pPr lvl="1">
              <a:buNone/>
            </a:pPr>
            <a:r>
              <a:rPr lang="en-US" b="1" dirty="0" smtClean="0">
                <a:latin typeface="HelveticaNeueLT Std" pitchFamily="34" charset="0"/>
              </a:rPr>
              <a:t>Order Availability: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Blue Bird Dealers</a:t>
            </a:r>
          </a:p>
          <a:p>
            <a:pPr lvl="1">
              <a:buNone/>
            </a:pP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HelveticaNeueLT Std" pitchFamily="34" charset="0"/>
            </a:endParaRPr>
          </a:p>
          <a:p>
            <a:pPr lvl="1">
              <a:buNone/>
            </a:pPr>
            <a:endParaRPr lang="en-US" sz="1400" b="1" dirty="0">
              <a:latin typeface="HelveticaNeueLT Std" pitchFamily="34" charset="0"/>
            </a:endParaRPr>
          </a:p>
        </p:txBody>
      </p:sp>
      <p:pic>
        <p:nvPicPr>
          <p:cNvPr id="5" name="Picture 4" descr="MicroBird G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724400"/>
            <a:ext cx="3276600" cy="1638300"/>
          </a:xfrm>
          <a:prstGeom prst="rect">
            <a:avLst/>
          </a:prstGeom>
        </p:spPr>
      </p:pic>
      <p:pic>
        <p:nvPicPr>
          <p:cNvPr id="6" name="Picture 5" descr="MicroBird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3460" y="914400"/>
            <a:ext cx="2416323" cy="685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ransit_Tranparent 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4343400"/>
            <a:ext cx="3081867" cy="1733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Product Overview - Future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Ford F450/550/h650</a:t>
            </a:r>
          </a:p>
          <a:p>
            <a:pPr lvl="1">
              <a:buNone/>
            </a:pPr>
            <a:r>
              <a:rPr lang="en-US" sz="1600" dirty="0" smtClean="0"/>
              <a:t>6.8L V10 (3V)</a:t>
            </a:r>
          </a:p>
          <a:p>
            <a:pPr lvl="2">
              <a:buNone/>
            </a:pPr>
            <a:endParaRPr lang="en-US" sz="1100" dirty="0" smtClean="0"/>
          </a:p>
          <a:p>
            <a:pPr lvl="2">
              <a:buNone/>
            </a:pPr>
            <a:endParaRPr lang="en-US" sz="1100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Ford F-59 Strip Chassis</a:t>
            </a:r>
          </a:p>
          <a:p>
            <a:pPr marL="800100" lvl="3" indent="-342900">
              <a:buNone/>
            </a:pPr>
            <a:r>
              <a:rPr lang="en-US" sz="1600" dirty="0" smtClean="0"/>
              <a:t>6.8L V10 (3V)</a:t>
            </a:r>
          </a:p>
          <a:p>
            <a:pPr marL="1257300" lvl="4" indent="-342900">
              <a:buNone/>
            </a:pPr>
            <a:endParaRPr lang="en-US" sz="1100" dirty="0" smtClean="0"/>
          </a:p>
          <a:p>
            <a:pPr marL="1257300" lvl="4" indent="-342900">
              <a:buNone/>
            </a:pPr>
            <a:endParaRPr lang="en-US" sz="1100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Ford Transit</a:t>
            </a:r>
          </a:p>
          <a:p>
            <a:pPr lvl="1">
              <a:buNone/>
            </a:pPr>
            <a:r>
              <a:rPr lang="en-US" sz="1600" dirty="0" smtClean="0"/>
              <a:t>3.7L V6</a:t>
            </a:r>
          </a:p>
          <a:p>
            <a:pPr lvl="2">
              <a:buNone/>
            </a:pPr>
            <a:endParaRPr lang="en-US" sz="1100" dirty="0" smtClean="0"/>
          </a:p>
          <a:p>
            <a:pPr lvl="2">
              <a:buNone/>
            </a:pPr>
            <a:endParaRPr lang="en-US" sz="1100" dirty="0"/>
          </a:p>
          <a:p>
            <a:endParaRPr lang="en-US" dirty="0"/>
          </a:p>
        </p:txBody>
      </p:sp>
      <p:pic>
        <p:nvPicPr>
          <p:cNvPr id="5" name="Picture 4" descr="F-5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2667000"/>
            <a:ext cx="3007652" cy="14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227679" y="3959423"/>
            <a:ext cx="1923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HelveticaNeueLT Std Blk Cn" pitchFamily="34" charset="0"/>
              </a:rPr>
              <a:t>Ford F-59 Strip Chassis</a:t>
            </a:r>
            <a:endParaRPr lang="en-US" sz="1400" dirty="0">
              <a:latin typeface="HelveticaNeueLT Std Blk Cn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7023" y="6016823"/>
            <a:ext cx="1104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HelveticaNeueLT Std Blk Cn" pitchFamily="34" charset="0"/>
              </a:rPr>
              <a:t>Ford Transit </a:t>
            </a:r>
            <a:endParaRPr lang="en-US" sz="1400" dirty="0">
              <a:latin typeface="HelveticaNeueLT Std Blk Cn" pitchFamily="34" charset="0"/>
            </a:endParaRPr>
          </a:p>
        </p:txBody>
      </p:sp>
      <p:pic>
        <p:nvPicPr>
          <p:cNvPr id="8" name="Picture 7" descr="Cutout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685800"/>
            <a:ext cx="2819400" cy="1619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94347" y="2286000"/>
            <a:ext cx="994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HelveticaNeueLT Std Blk Cn" pitchFamily="34" charset="0"/>
              </a:rPr>
              <a:t>Ford F-650</a:t>
            </a:r>
            <a:endParaRPr lang="en-US" sz="1400" dirty="0">
              <a:latin typeface="HelveticaNeueLT Std Blk Cn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92375"/>
            <a:ext cx="9144000" cy="1470025"/>
          </a:xfrm>
        </p:spPr>
        <p:txBody>
          <a:bodyPr/>
          <a:lstStyle/>
          <a:p>
            <a:r>
              <a:rPr lang="en-US" dirty="0" smtClean="0"/>
              <a:t>Return on investment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38600"/>
            <a:ext cx="9144000" cy="1524000"/>
          </a:xfrm>
        </p:spPr>
        <p:txBody>
          <a:bodyPr/>
          <a:lstStyle/>
          <a:p>
            <a:r>
              <a:rPr lang="en-US" dirty="0" smtClean="0"/>
              <a:t>A Positive Return, Even Without</a:t>
            </a:r>
          </a:p>
          <a:p>
            <a:r>
              <a:rPr lang="en-US" dirty="0" smtClean="0"/>
              <a:t>Government Incentives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 l="506" t="857" r="1388" b="1977"/>
          <a:stretch>
            <a:fillRect/>
          </a:stretch>
        </p:blipFill>
        <p:spPr bwMode="auto">
          <a:xfrm>
            <a:off x="2133599" y="914400"/>
            <a:ext cx="6840071" cy="5334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Savings Calculator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956846"/>
            <a:ext cx="2827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NeueLT Std Blk Cn" pitchFamily="34" charset="0"/>
              </a:rPr>
              <a:t>2012 Ford E-250 Cargo Van</a:t>
            </a:r>
            <a:endParaRPr lang="en-US" sz="1600" dirty="0">
              <a:latin typeface="HelveticaNeueLT Std Blk Cn" pitchFamily="34" charset="0"/>
            </a:endParaRPr>
          </a:p>
        </p:txBody>
      </p:sp>
      <p:pic>
        <p:nvPicPr>
          <p:cNvPr id="7" name="Picture 6" descr="E150 XLT Cargo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7800" y="4324350"/>
            <a:ext cx="3378200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Bird Wins at </a:t>
            </a:r>
            <a:r>
              <a:rPr lang="en-US" dirty="0" err="1" smtClean="0"/>
              <a:t>Chicagoland</a:t>
            </a:r>
            <a:endParaRPr lang="en-US" dirty="0"/>
          </a:p>
        </p:txBody>
      </p:sp>
      <p:pic>
        <p:nvPicPr>
          <p:cNvPr id="9" name="Content Placeholder 8" descr="Winners Cirl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5890" y="914400"/>
            <a:ext cx="4268510" cy="2590800"/>
          </a:xfr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Ric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990600"/>
            <a:ext cx="3648075" cy="242307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Stenhouse_Chica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786687"/>
            <a:ext cx="3581400" cy="238551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Ricky W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3733800"/>
            <a:ext cx="4919663" cy="247092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l="1099" t="1336" r="2198" b="1101"/>
          <a:stretch>
            <a:fillRect/>
          </a:stretch>
        </p:blipFill>
        <p:spPr bwMode="auto">
          <a:xfrm>
            <a:off x="2514600" y="914400"/>
            <a:ext cx="6477000" cy="537296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Savings Calculator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956846"/>
            <a:ext cx="2943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NeueLT Std Blk Cn" pitchFamily="34" charset="0"/>
              </a:rPr>
              <a:t>2012 Ford F-250 Pickup Truck</a:t>
            </a:r>
            <a:endParaRPr lang="en-US" sz="1600" dirty="0">
              <a:latin typeface="HelveticaNeueLT Std Blk Cn" pitchFamily="34" charset="0"/>
            </a:endParaRPr>
          </a:p>
        </p:txBody>
      </p:sp>
      <p:pic>
        <p:nvPicPr>
          <p:cNvPr id="9" name="Picture 8" descr="F_25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4724400"/>
            <a:ext cx="35052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– Wright &amp; Filippis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HelveticaNeueLT Std Cn" pitchFamily="34" charset="0"/>
              </a:rPr>
              <a:t>Industry:</a:t>
            </a:r>
            <a:r>
              <a:rPr lang="en-US" sz="1800" dirty="0">
                <a:solidFill>
                  <a:schemeClr val="bg1"/>
                </a:solidFill>
                <a:latin typeface="HelveticaNeueLT Std Cn" pitchFamily="34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HelveticaNeueLT Std Cn" pitchFamily="34" charset="0"/>
              </a:rPr>
              <a:t>  </a:t>
            </a:r>
            <a:r>
              <a:rPr lang="en-US" sz="1800" dirty="0" smtClean="0">
                <a:latin typeface="HelveticaNeueLT Std Cn" pitchFamily="34" charset="0"/>
              </a:rPr>
              <a:t>Home Medical Equipment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HelveticaNeueLT Std Cn" pitchFamily="34" charset="0"/>
              </a:rPr>
              <a:t>Location:</a:t>
            </a:r>
            <a:r>
              <a:rPr lang="en-US" sz="1800" dirty="0" smtClean="0">
                <a:solidFill>
                  <a:schemeClr val="bg1"/>
                </a:solidFill>
                <a:latin typeface="HelveticaNeueLT Std Cn" pitchFamily="34" charset="0"/>
              </a:rPr>
              <a:t>  </a:t>
            </a:r>
            <a:r>
              <a:rPr lang="en-US" sz="1800" dirty="0" smtClean="0">
                <a:latin typeface="HelveticaNeueLT Std Cn" pitchFamily="34" charset="0"/>
              </a:rPr>
              <a:t>Rochester Hills, MI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HelveticaNeueLT Std Cn" pitchFamily="34" charset="0"/>
              </a:rPr>
              <a:t>Vehicles:   </a:t>
            </a:r>
            <a:r>
              <a:rPr lang="en-US" sz="1800" dirty="0" smtClean="0">
                <a:latin typeface="HelveticaNeueLT Std Cn" pitchFamily="34" charset="0"/>
              </a:rPr>
              <a:t>Ford E-350 Cargo Vans</a:t>
            </a:r>
          </a:p>
          <a:p>
            <a:pPr>
              <a:buNone/>
            </a:pPr>
            <a:r>
              <a:rPr lang="en-US" sz="1800" dirty="0" smtClean="0">
                <a:latin typeface="HelveticaNeueLT Std Cn" pitchFamily="34" charset="0"/>
              </a:rPr>
              <a:t>		  Ford E-450 Cutaway Vans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HelveticaNeueLT Std Cn" pitchFamily="34" charset="0"/>
              </a:rPr>
              <a:t>By The Numbers:</a:t>
            </a:r>
          </a:p>
          <a:p>
            <a:pPr lvl="1"/>
            <a:r>
              <a:rPr lang="en-US" sz="1400" b="1" dirty="0" smtClean="0">
                <a:solidFill>
                  <a:schemeClr val="tx1"/>
                </a:solidFill>
              </a:rPr>
              <a:t>48,000</a:t>
            </a:r>
            <a:r>
              <a:rPr lang="en-US" sz="1400" dirty="0" smtClean="0">
                <a:solidFill>
                  <a:schemeClr val="tx1"/>
                </a:solidFill>
              </a:rPr>
              <a:t> fewer gallons of gasoline / year</a:t>
            </a:r>
          </a:p>
          <a:p>
            <a:pPr lvl="1"/>
            <a:r>
              <a:rPr lang="en-US" sz="1400" b="1" dirty="0" smtClean="0">
                <a:solidFill>
                  <a:schemeClr val="tx1"/>
                </a:solidFill>
              </a:rPr>
              <a:t>931,200</a:t>
            </a:r>
            <a:r>
              <a:rPr lang="en-US" sz="1400" dirty="0" smtClean="0">
                <a:solidFill>
                  <a:schemeClr val="tx1"/>
                </a:solidFill>
              </a:rPr>
              <a:t> fewer lbs of CO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 / year</a:t>
            </a:r>
          </a:p>
          <a:p>
            <a:pPr lvl="1"/>
            <a:r>
              <a:rPr lang="en-US" sz="1400" b="1" dirty="0" smtClean="0">
                <a:solidFill>
                  <a:schemeClr val="tx1"/>
                </a:solidFill>
              </a:rPr>
              <a:t>$36,000 </a:t>
            </a:r>
            <a:r>
              <a:rPr lang="en-US" sz="1400" dirty="0" smtClean="0">
                <a:solidFill>
                  <a:schemeClr val="tx1"/>
                </a:solidFill>
              </a:rPr>
              <a:t>reduction in fuel costs / year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4419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NeueLT Std" pitchFamily="34" charset="0"/>
              </a:rPr>
              <a:t>“Our experience so far has been very positive. The vehicles are performing very well, we are seeing real fuel savings and the transition has been quite easy. I couldn’t be happier with our project at this point. Because of this, we have already expanded the scope of our year-one project.”</a:t>
            </a:r>
          </a:p>
          <a:p>
            <a:endParaRPr lang="en-US" sz="1600" dirty="0" smtClean="0">
              <a:latin typeface="HelveticaNeueLT Std" pitchFamily="34" charset="0"/>
            </a:endParaRPr>
          </a:p>
          <a:p>
            <a:r>
              <a:rPr lang="en-US" sz="1600" dirty="0">
                <a:latin typeface="HelveticaNeueLT Std" pitchFamily="34" charset="0"/>
              </a:rPr>
              <a:t>	</a:t>
            </a:r>
            <a:r>
              <a:rPr lang="en-US" sz="1600" b="1" dirty="0" smtClean="0">
                <a:latin typeface="HelveticaNeueLT Std" pitchFamily="34" charset="0"/>
              </a:rPr>
              <a:t>- Tom Hopkins</a:t>
            </a:r>
            <a:r>
              <a:rPr lang="en-US" sz="1600" dirty="0" smtClean="0">
                <a:latin typeface="HelveticaNeueLT Std" pitchFamily="34" charset="0"/>
              </a:rPr>
              <a:t>,</a:t>
            </a:r>
            <a:r>
              <a:rPr lang="en-US" sz="1600" b="1" dirty="0" smtClean="0">
                <a:latin typeface="HelveticaNeueLT Std" pitchFamily="34" charset="0"/>
              </a:rPr>
              <a:t> </a:t>
            </a:r>
            <a:r>
              <a:rPr lang="en-US" sz="1600" dirty="0" smtClean="0">
                <a:latin typeface="HelveticaNeueLT Std" pitchFamily="34" charset="0"/>
              </a:rPr>
              <a:t>Distribution &amp; Fleet Manager</a:t>
            </a:r>
          </a:p>
        </p:txBody>
      </p:sp>
      <p:pic>
        <p:nvPicPr>
          <p:cNvPr id="5" name="Picture 4" descr="Van_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807858" y="990600"/>
            <a:ext cx="4103914" cy="2971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per Shut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990600"/>
            <a:ext cx="4114800" cy="30860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– </a:t>
            </a:r>
            <a:r>
              <a:rPr lang="en-US" dirty="0" err="1" smtClean="0"/>
              <a:t>SuperShuttle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HelveticaNeueLT Std Cn" pitchFamily="34" charset="0"/>
              </a:rPr>
              <a:t>Industry:</a:t>
            </a:r>
            <a:r>
              <a:rPr lang="en-US" sz="1800" dirty="0">
                <a:solidFill>
                  <a:schemeClr val="bg1"/>
                </a:solidFill>
                <a:latin typeface="HelveticaNeueLT Std Cn" pitchFamily="34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HelveticaNeueLT Std Cn" pitchFamily="34" charset="0"/>
              </a:rPr>
              <a:t>  </a:t>
            </a:r>
            <a:r>
              <a:rPr lang="en-US" sz="1800" dirty="0" smtClean="0">
                <a:latin typeface="HelveticaNeueLT Std Cn" pitchFamily="34" charset="0"/>
              </a:rPr>
              <a:t>Airport Transportation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HelveticaNeueLT Std Cn" pitchFamily="34" charset="0"/>
              </a:rPr>
              <a:t>Location:</a:t>
            </a:r>
            <a:r>
              <a:rPr lang="en-US" sz="1800" dirty="0" smtClean="0">
                <a:solidFill>
                  <a:schemeClr val="bg1"/>
                </a:solidFill>
                <a:latin typeface="HelveticaNeueLT Std Cn" pitchFamily="34" charset="0"/>
              </a:rPr>
              <a:t>  </a:t>
            </a:r>
            <a:r>
              <a:rPr lang="en-US" sz="1800" dirty="0" smtClean="0">
                <a:latin typeface="HelveticaNeueLT Std Cn" pitchFamily="34" charset="0"/>
              </a:rPr>
              <a:t>Phoenix, AZ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HelveticaNeueLT Std Cn" pitchFamily="34" charset="0"/>
              </a:rPr>
              <a:t>Vehicles:  </a:t>
            </a:r>
            <a:r>
              <a:rPr lang="en-US" sz="1800" dirty="0" smtClean="0">
                <a:latin typeface="HelveticaNeueLT Std Cn" pitchFamily="34" charset="0"/>
              </a:rPr>
              <a:t>35 Ford E-350 Passenger Vans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HelveticaNeueLT Std Cn" pitchFamily="34" charset="0"/>
              </a:rPr>
              <a:t>By The Numbers:</a:t>
            </a:r>
          </a:p>
          <a:p>
            <a:pPr lvl="1"/>
            <a:r>
              <a:rPr lang="en-US" sz="1400" b="1" dirty="0" smtClean="0">
                <a:solidFill>
                  <a:schemeClr val="tx1"/>
                </a:solidFill>
              </a:rPr>
              <a:t>10,000</a:t>
            </a:r>
            <a:r>
              <a:rPr lang="en-US" sz="1400" dirty="0" smtClean="0">
                <a:solidFill>
                  <a:schemeClr val="tx1"/>
                </a:solidFill>
              </a:rPr>
              <a:t> fewer gallons of gasoline / van / year</a:t>
            </a:r>
          </a:p>
          <a:p>
            <a:pPr lvl="1"/>
            <a:r>
              <a:rPr lang="en-US" sz="1400" b="1" dirty="0" smtClean="0">
                <a:solidFill>
                  <a:schemeClr val="tx1"/>
                </a:solidFill>
              </a:rPr>
              <a:t>300,000</a:t>
            </a:r>
            <a:r>
              <a:rPr lang="en-US" sz="1400" dirty="0" smtClean="0">
                <a:solidFill>
                  <a:schemeClr val="tx1"/>
                </a:solidFill>
              </a:rPr>
              <a:t> fewer lbs of CO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 / van</a:t>
            </a:r>
          </a:p>
          <a:p>
            <a:pPr lvl="1"/>
            <a:r>
              <a:rPr lang="en-US" sz="1400" b="1" dirty="0" smtClean="0">
                <a:solidFill>
                  <a:schemeClr val="tx1"/>
                </a:solidFill>
              </a:rPr>
              <a:t>$14,500 </a:t>
            </a:r>
            <a:r>
              <a:rPr lang="en-US" sz="1400" dirty="0" smtClean="0">
                <a:solidFill>
                  <a:schemeClr val="tx1"/>
                </a:solidFill>
              </a:rPr>
              <a:t>reduction in fuel costs / van / year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4419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NeueLT Std" pitchFamily="34" charset="0"/>
              </a:rPr>
              <a:t>“The switch to propane autogas was the smart thing to do. We are seeing tremendous fuel savings right now. Gas prices in Arizona are averaging $3.65 / gallon [in mid-April, 2011]. Our drivers who are using public propane refueling infrastructure around Phoenix are paying $2.20 per gallon.”</a:t>
            </a:r>
          </a:p>
          <a:p>
            <a:endParaRPr lang="en-US" sz="1600" dirty="0" smtClean="0">
              <a:latin typeface="HelveticaNeueLT Std" pitchFamily="34" charset="0"/>
            </a:endParaRPr>
          </a:p>
          <a:p>
            <a:r>
              <a:rPr lang="en-US" sz="1600" dirty="0">
                <a:latin typeface="HelveticaNeueLT Std" pitchFamily="34" charset="0"/>
              </a:rPr>
              <a:t>	</a:t>
            </a:r>
            <a:r>
              <a:rPr lang="en-US" sz="1600" b="1" dirty="0" smtClean="0">
                <a:latin typeface="HelveticaNeueLT Std" pitchFamily="34" charset="0"/>
              </a:rPr>
              <a:t>- Ken Brooks</a:t>
            </a:r>
            <a:r>
              <a:rPr lang="en-US" sz="1600" dirty="0" smtClean="0">
                <a:latin typeface="HelveticaNeueLT Std" pitchFamily="34" charset="0"/>
              </a:rPr>
              <a:t>,</a:t>
            </a:r>
            <a:r>
              <a:rPr lang="en-US" sz="1600" b="1" dirty="0" smtClean="0">
                <a:latin typeface="HelveticaNeueLT Std" pitchFamily="34" charset="0"/>
              </a:rPr>
              <a:t> </a:t>
            </a:r>
            <a:r>
              <a:rPr lang="en-US" sz="1600" dirty="0" smtClean="0">
                <a:latin typeface="HelveticaNeueLT Std" pitchFamily="34" charset="0"/>
              </a:rPr>
              <a:t>National Purchasing Manager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Flint Mass Transit Authority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638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b="1" dirty="0" smtClean="0">
              <a:solidFill>
                <a:schemeClr val="bg1"/>
              </a:solidFill>
              <a:latin typeface="HelveticaNeueLT Std Cn" pitchFamily="34" charset="0"/>
            </a:endParaRPr>
          </a:p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HelveticaNeueLT Std Cn" pitchFamily="34" charset="0"/>
              </a:rPr>
              <a:t>Industry:</a:t>
            </a:r>
            <a:r>
              <a:rPr lang="en-US" sz="1800" dirty="0">
                <a:solidFill>
                  <a:schemeClr val="bg1"/>
                </a:solidFill>
                <a:latin typeface="HelveticaNeueLT Std Cn" pitchFamily="34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HelveticaNeueLT Std Cn" pitchFamily="34" charset="0"/>
              </a:rPr>
              <a:t>  </a:t>
            </a:r>
            <a:r>
              <a:rPr lang="en-US" sz="1800" dirty="0" smtClean="0">
                <a:latin typeface="HelveticaNeueLT Std Cn" pitchFamily="34" charset="0"/>
              </a:rPr>
              <a:t>Para-transit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HelveticaNeueLT Std Cn" pitchFamily="34" charset="0"/>
              </a:rPr>
              <a:t>Location:</a:t>
            </a:r>
            <a:r>
              <a:rPr lang="en-US" sz="1800" dirty="0" smtClean="0">
                <a:solidFill>
                  <a:schemeClr val="bg1"/>
                </a:solidFill>
                <a:latin typeface="HelveticaNeueLT Std Cn" pitchFamily="34" charset="0"/>
              </a:rPr>
              <a:t>  </a:t>
            </a:r>
            <a:r>
              <a:rPr lang="en-US" sz="1800" dirty="0" smtClean="0">
                <a:latin typeface="HelveticaNeueLT Std Cn" pitchFamily="34" charset="0"/>
              </a:rPr>
              <a:t>Flint, MI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HelveticaNeueLT Std Cn" pitchFamily="34" charset="0"/>
              </a:rPr>
              <a:t>Current Vehicles:  </a:t>
            </a:r>
            <a:r>
              <a:rPr lang="en-US" sz="1800" dirty="0" smtClean="0">
                <a:latin typeface="HelveticaNeueLT Std Cn" pitchFamily="34" charset="0"/>
              </a:rPr>
              <a:t>10 E-450 shuttle buses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HelveticaNeueLT Std Cn" pitchFamily="34" charset="0"/>
              </a:rPr>
              <a:t>Future Vehicles:  </a:t>
            </a:r>
            <a:r>
              <a:rPr lang="en-US" sz="1800" dirty="0" smtClean="0">
                <a:latin typeface="HelveticaNeueLT Std Cn" pitchFamily="34" charset="0"/>
              </a:rPr>
              <a:t> 60 E-450 shuttle buses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HelveticaNeueLT Std Cn" pitchFamily="34" charset="0"/>
              </a:rPr>
              <a:t>By the Numbers:  </a:t>
            </a:r>
            <a:r>
              <a:rPr lang="en-US" sz="1800" dirty="0" smtClean="0">
                <a:latin typeface="HelveticaNeueLT Std Cn" pitchFamily="34" charset="0"/>
              </a:rPr>
              <a:t> </a:t>
            </a:r>
          </a:p>
          <a:p>
            <a:pPr lvl="1"/>
            <a:r>
              <a:rPr lang="en-US" sz="1400" b="1" dirty="0" smtClean="0">
                <a:solidFill>
                  <a:schemeClr val="tx1"/>
                </a:solidFill>
                <a:latin typeface="HelveticaNeueLT Std Cn" pitchFamily="34" charset="0"/>
              </a:rPr>
              <a:t>$1.26 per gallon </a:t>
            </a:r>
            <a:r>
              <a:rPr lang="en-US" sz="1400" dirty="0" smtClean="0">
                <a:solidFill>
                  <a:schemeClr val="tx1"/>
                </a:solidFill>
                <a:latin typeface="HelveticaNeueLT Std Cn" pitchFamily="34" charset="0"/>
              </a:rPr>
              <a:t>for propane autogas for the </a:t>
            </a:r>
          </a:p>
          <a:p>
            <a:pPr lvl="1">
              <a:buNone/>
            </a:pPr>
            <a:r>
              <a:rPr lang="en-US" sz="1400" dirty="0" smtClean="0">
                <a:solidFill>
                  <a:schemeClr val="tx1"/>
                </a:solidFill>
                <a:latin typeface="HelveticaNeueLT Std Cn" pitchFamily="34" charset="0"/>
              </a:rPr>
              <a:t>	next twelve months.</a:t>
            </a:r>
          </a:p>
          <a:p>
            <a:pPr lvl="1"/>
            <a:r>
              <a:rPr lang="en-US" sz="1400" b="1" dirty="0" smtClean="0">
                <a:solidFill>
                  <a:schemeClr val="tx1"/>
                </a:solidFill>
                <a:latin typeface="HelveticaNeueLT Std Cn" pitchFamily="34" charset="0"/>
              </a:rPr>
              <a:t>83,000</a:t>
            </a:r>
            <a:r>
              <a:rPr lang="en-US" sz="1400" dirty="0" smtClean="0">
                <a:solidFill>
                  <a:schemeClr val="tx1"/>
                </a:solidFill>
                <a:latin typeface="HelveticaNeueLT Std Cn" pitchFamily="34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HelveticaNeueLT Std Cn" pitchFamily="34" charset="0"/>
              </a:rPr>
              <a:t>fewer pounds of CO</a:t>
            </a:r>
            <a:r>
              <a:rPr lang="en-US" sz="1400" b="1" baseline="-25000" dirty="0" smtClean="0">
                <a:solidFill>
                  <a:schemeClr val="tx1"/>
                </a:solidFill>
                <a:latin typeface="HelveticaNeueLT Std Cn" pitchFamily="34" charset="0"/>
              </a:rPr>
              <a:t>2</a:t>
            </a:r>
            <a:r>
              <a:rPr lang="en-US" sz="1400" b="1" dirty="0" smtClean="0">
                <a:solidFill>
                  <a:schemeClr val="tx1"/>
                </a:solidFill>
                <a:latin typeface="HelveticaNeueLT Std Cn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NeueLT Std Cn" pitchFamily="34" charset="0"/>
              </a:rPr>
              <a:t>per shuttle bus. </a:t>
            </a:r>
          </a:p>
          <a:p>
            <a:pPr>
              <a:buNone/>
            </a:pPr>
            <a:endParaRPr lang="en-US" sz="1800" dirty="0" smtClean="0"/>
          </a:p>
          <a:p>
            <a:pPr lvl="1">
              <a:buNone/>
            </a:pPr>
            <a:r>
              <a:rPr lang="en-US" dirty="0" smtClean="0"/>
              <a:t>“Propane autogas is a good fit for us. We anticipate purchasing propane fuel for half the price of diesel. It will reduce our dependency on diesel and drive down our cost of operation.”</a:t>
            </a:r>
          </a:p>
          <a:p>
            <a:pPr lvl="1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		 – Edgar </a:t>
            </a:r>
            <a:r>
              <a:rPr lang="en-US" sz="1600" dirty="0" err="1" smtClean="0">
                <a:solidFill>
                  <a:schemeClr val="tx1"/>
                </a:solidFill>
              </a:rPr>
              <a:t>Benning</a:t>
            </a:r>
            <a:r>
              <a:rPr lang="en-US" sz="1600" dirty="0" smtClean="0">
                <a:solidFill>
                  <a:schemeClr val="tx1"/>
                </a:solidFill>
              </a:rPr>
              <a:t>, general manager, Flint Mass Transit Authority </a:t>
            </a:r>
          </a:p>
        </p:txBody>
      </p:sp>
      <p:pic>
        <p:nvPicPr>
          <p:cNvPr id="8" name="Picture 7" descr="Flint MT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648200" y="1066800"/>
            <a:ext cx="4347274" cy="2514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Mesa Public Schools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HelveticaNeueLT Std Cn" pitchFamily="34" charset="0"/>
              </a:rPr>
              <a:t>Industry:</a:t>
            </a:r>
            <a:r>
              <a:rPr lang="en-US" sz="1800" dirty="0">
                <a:solidFill>
                  <a:schemeClr val="bg1"/>
                </a:solidFill>
                <a:latin typeface="HelveticaNeueLT Std Cn" pitchFamily="34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HelveticaNeueLT Std Cn" pitchFamily="34" charset="0"/>
              </a:rPr>
              <a:t>  </a:t>
            </a:r>
            <a:r>
              <a:rPr lang="en-US" sz="1800" dirty="0" smtClean="0">
                <a:latin typeface="HelveticaNeueLT Std Cn" pitchFamily="34" charset="0"/>
              </a:rPr>
              <a:t>Education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HelveticaNeueLT Std Cn" pitchFamily="34" charset="0"/>
              </a:rPr>
              <a:t>Location:</a:t>
            </a:r>
            <a:r>
              <a:rPr lang="en-US" sz="1800" dirty="0" smtClean="0">
                <a:solidFill>
                  <a:schemeClr val="bg1"/>
                </a:solidFill>
                <a:latin typeface="HelveticaNeueLT Std Cn" pitchFamily="34" charset="0"/>
              </a:rPr>
              <a:t>  </a:t>
            </a:r>
            <a:r>
              <a:rPr lang="en-US" sz="1800" dirty="0" smtClean="0">
                <a:latin typeface="HelveticaNeueLT Std Cn" pitchFamily="34" charset="0"/>
              </a:rPr>
              <a:t>Phoenix, AZ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HelveticaNeueLT Std Cn" pitchFamily="34" charset="0"/>
              </a:rPr>
              <a:t>Vehicles:   </a:t>
            </a:r>
            <a:r>
              <a:rPr lang="en-US" sz="1800" dirty="0" smtClean="0">
                <a:latin typeface="HelveticaNeueLT Std Cn" pitchFamily="34" charset="0"/>
              </a:rPr>
              <a:t>Micro Bird G5 Type A school buses</a:t>
            </a:r>
          </a:p>
          <a:p>
            <a:pPr>
              <a:buNone/>
            </a:pPr>
            <a:r>
              <a:rPr lang="en-US" sz="1800" dirty="0" smtClean="0">
                <a:latin typeface="HelveticaNeueLT Std Cn" pitchFamily="34" charset="0"/>
              </a:rPr>
              <a:t>		  Blue Bird Type C school buses</a:t>
            </a:r>
          </a:p>
          <a:p>
            <a:pPr>
              <a:buNone/>
            </a:pPr>
            <a:r>
              <a:rPr lang="en-US" sz="1800" dirty="0" smtClean="0">
                <a:latin typeface="HelveticaNeueLT Std Cn" pitchFamily="34" charset="0"/>
              </a:rPr>
              <a:t>                 F-250 pickup trucks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HelveticaNeueLT Std Cn" pitchFamily="34" charset="0"/>
              </a:rPr>
              <a:t>By The Numbers: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60% fuel savings per gallons compared to diesel</a:t>
            </a:r>
          </a:p>
          <a:p>
            <a:pPr lvl="1"/>
            <a:r>
              <a:rPr lang="en-US" sz="1400" b="1" dirty="0" smtClean="0">
                <a:solidFill>
                  <a:schemeClr val="tx1"/>
                </a:solidFill>
              </a:rPr>
              <a:t>$5,667 </a:t>
            </a:r>
            <a:r>
              <a:rPr lang="en-US" sz="1400" dirty="0" smtClean="0">
                <a:solidFill>
                  <a:schemeClr val="tx1"/>
                </a:solidFill>
              </a:rPr>
              <a:t>reduction in fuel costs / year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37394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NeueLT Std" pitchFamily="34" charset="0"/>
              </a:rPr>
              <a:t>“I’m conservative when I run numbers, and the savings were amazing. Not only with fuel and maintenance, but the initial upfront costs were also considerably cheaper than comparable diesel-powered buses would have been,” says </a:t>
            </a:r>
            <a:r>
              <a:rPr lang="en-US" sz="1600" dirty="0" err="1" smtClean="0">
                <a:latin typeface="HelveticaNeueLT Std" pitchFamily="34" charset="0"/>
              </a:rPr>
              <a:t>Latko</a:t>
            </a:r>
            <a:r>
              <a:rPr lang="en-US" sz="1600" dirty="0" smtClean="0">
                <a:latin typeface="HelveticaNeueLT Std" pitchFamily="34" charset="0"/>
              </a:rPr>
              <a:t>. </a:t>
            </a:r>
            <a:r>
              <a:rPr lang="en-US" sz="1600" b="1" dirty="0" smtClean="0">
                <a:latin typeface="HelveticaNeueLT Std" pitchFamily="34" charset="0"/>
              </a:rPr>
              <a:t>“We’re saving a total of 32.6 cents per mile with propane autogas.”</a:t>
            </a:r>
          </a:p>
          <a:p>
            <a:endParaRPr lang="en-US" sz="1600" dirty="0" smtClean="0">
              <a:latin typeface="HelveticaNeueLT Std" pitchFamily="34" charset="0"/>
            </a:endParaRPr>
          </a:p>
          <a:p>
            <a:r>
              <a:rPr lang="en-US" sz="1600" dirty="0">
                <a:latin typeface="HelveticaNeueLT Std" pitchFamily="34" charset="0"/>
              </a:rPr>
              <a:t>	</a:t>
            </a:r>
            <a:r>
              <a:rPr lang="en-US" sz="1600" b="1" dirty="0" smtClean="0">
                <a:latin typeface="HelveticaNeueLT Std" pitchFamily="34" charset="0"/>
              </a:rPr>
              <a:t>- Ron </a:t>
            </a:r>
            <a:r>
              <a:rPr lang="en-US" sz="1600" b="1" dirty="0" err="1" smtClean="0">
                <a:latin typeface="HelveticaNeueLT Std" pitchFamily="34" charset="0"/>
              </a:rPr>
              <a:t>Latko</a:t>
            </a:r>
            <a:r>
              <a:rPr lang="en-US" sz="1600" dirty="0" smtClean="0">
                <a:latin typeface="HelveticaNeueLT Std" pitchFamily="34" charset="0"/>
              </a:rPr>
              <a:t>,</a:t>
            </a:r>
            <a:r>
              <a:rPr lang="en-US" sz="1600" b="1" dirty="0" smtClean="0">
                <a:latin typeface="HelveticaNeueLT Std" pitchFamily="34" charset="0"/>
              </a:rPr>
              <a:t> </a:t>
            </a:r>
            <a:r>
              <a:rPr lang="en-US" sz="1600" dirty="0" smtClean="0">
                <a:latin typeface="HelveticaNeueLT Std" pitchFamily="34" charset="0"/>
              </a:rPr>
              <a:t>Director of Transportation and Vehicle Maintenance</a:t>
            </a:r>
          </a:p>
        </p:txBody>
      </p:sp>
      <p:pic>
        <p:nvPicPr>
          <p:cNvPr id="6" name="Picture 5" descr="Mesa Bus Edi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066800"/>
            <a:ext cx="3962400" cy="285365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ROUSH &amp; NASCAR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Roush Fenway Today:</a:t>
            </a:r>
          </a:p>
          <a:p>
            <a:pPr lvl="1">
              <a:buNone/>
            </a:pPr>
            <a:r>
              <a:rPr lang="en-US" sz="2800" dirty="0" smtClean="0"/>
              <a:t>Taken 87% of our partners to Victory Lane</a:t>
            </a:r>
          </a:p>
          <a:p>
            <a:pPr lvl="1">
              <a:buNone/>
            </a:pPr>
            <a:endParaRPr lang="en-US" sz="3200" dirty="0" smtClean="0"/>
          </a:p>
          <a:p>
            <a:pPr lvl="1">
              <a:buNone/>
            </a:pPr>
            <a:endParaRPr lang="en-US" sz="3200" dirty="0" smtClean="0"/>
          </a:p>
        </p:txBody>
      </p:sp>
      <p:pic>
        <p:nvPicPr>
          <p:cNvPr id="4" name="Picture 3" descr="4th win 19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590800"/>
            <a:ext cx="4876800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772400" cy="2155825"/>
          </a:xfrm>
        </p:spPr>
        <p:txBody>
          <a:bodyPr/>
          <a:lstStyle/>
          <a:p>
            <a:r>
              <a:rPr lang="en-US" dirty="0" smtClean="0"/>
              <a:t>Contact us: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971800"/>
            <a:ext cx="6400800" cy="106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800.59.ROUSH</a:t>
            </a:r>
          </a:p>
          <a:p>
            <a:r>
              <a:rPr lang="en-US" dirty="0" smtClean="0"/>
              <a:t>ROUSHcleantech.com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8541" y="4800600"/>
            <a:ext cx="36686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HelveticaNeueLT Std" pitchFamily="34" charset="0"/>
              </a:rPr>
              <a:t>Todd Mouw</a:t>
            </a:r>
          </a:p>
          <a:p>
            <a:pPr algn="ctr"/>
            <a:r>
              <a:rPr lang="en-US" dirty="0" smtClean="0">
                <a:latin typeface="HelveticaNeueLT Std" pitchFamily="34" charset="0"/>
              </a:rPr>
              <a:t>Vice President, Sales &amp; Marketing</a:t>
            </a:r>
          </a:p>
          <a:p>
            <a:pPr algn="ctr"/>
            <a:endParaRPr lang="en-US" dirty="0" smtClean="0">
              <a:latin typeface="HelveticaNeueLT Std" pitchFamily="34" charset="0"/>
            </a:endParaRPr>
          </a:p>
          <a:p>
            <a:pPr algn="ctr"/>
            <a:r>
              <a:rPr lang="en-US" dirty="0" smtClean="0">
                <a:latin typeface="HelveticaNeueLT Std" pitchFamily="34" charset="0"/>
              </a:rPr>
              <a:t>734.466.6522</a:t>
            </a:r>
          </a:p>
          <a:p>
            <a:pPr algn="ctr"/>
            <a:r>
              <a:rPr lang="en-US" dirty="0" smtClean="0">
                <a:latin typeface="HelveticaNeueLT Std" pitchFamily="34" charset="0"/>
              </a:rPr>
              <a:t>Todd.Mouw@roush.com</a:t>
            </a:r>
            <a:endParaRPr lang="en-US" dirty="0">
              <a:latin typeface="HelveticaNeueLT Std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Corporate Overview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910262"/>
            <a:ext cx="9144000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ExtBlk Cn" pitchFamily="34" charset="0"/>
                <a:ea typeface="+mj-ea"/>
                <a:cs typeface="+mj-cs"/>
              </a:rPr>
              <a:t>Corporate Wheel of Capability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2500" y="922338"/>
            <a:ext cx="7239000" cy="501332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F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1826712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ROUSH Enterprises Brand Portfolio</a:t>
            </a:r>
            <a:endParaRPr lang="en-US" sz="2800" dirty="0"/>
          </a:p>
        </p:txBody>
      </p:sp>
      <p:pic>
        <p:nvPicPr>
          <p:cNvPr id="4" name="Picture 3" descr="RP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362200"/>
            <a:ext cx="1826712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RL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733800"/>
            <a:ext cx="1826712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ROUSHindustrie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5105400"/>
            <a:ext cx="1826712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286000" y="1019502"/>
            <a:ext cx="6364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HelveticaNeueLT Std" pitchFamily="34" charset="0"/>
              </a:rPr>
              <a:t>Roush Fenway Racing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HelveticaNeueLT Std" pitchFamily="34" charset="0"/>
              </a:rPr>
              <a:t>  Dominant NASCAR Sprint Cup racing team.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2771" y="2393732"/>
            <a:ext cx="6364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HelveticaNeueLT Std" pitchFamily="34" charset="0"/>
              </a:rPr>
              <a:t>ROUSH 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HelveticaNeueLT Std" pitchFamily="34" charset="0"/>
              </a:rPr>
              <a:t>  Industry leading high performance vehicles. </a:t>
            </a:r>
            <a:endParaRPr lang="en-US" sz="2000" dirty="0">
              <a:latin typeface="HelveticaNeueLT St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2771" y="3765332"/>
            <a:ext cx="6364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HelveticaNeueLT Std" pitchFamily="34" charset="0"/>
              </a:rPr>
              <a:t>ROUSH Life Sciences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HelveticaNeueLT Std" pitchFamily="34" charset="0"/>
              </a:rPr>
              <a:t>  Setting a new standard in medical equipment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HelveticaNeueLT Std" pitchFamily="34" charset="0"/>
              </a:rPr>
              <a:t>   design, manufacturing, and engineering.</a:t>
            </a:r>
            <a:endParaRPr lang="en-US" sz="2000" b="1" dirty="0">
              <a:latin typeface="HelveticaNeueLT St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5138006"/>
            <a:ext cx="6364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HelveticaNeueLT Std" pitchFamily="34" charset="0"/>
              </a:rPr>
              <a:t>ROUSH Industries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HelveticaNeueLT Std" pitchFamily="34" charset="0"/>
              </a:rPr>
              <a:t>  OEM quality manufacturing, engineering,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HelveticaNeueLT Std" pitchFamily="34" charset="0"/>
              </a:rPr>
              <a:t>   prototyping, and design capabilities.</a:t>
            </a:r>
            <a:endParaRPr lang="en-US" sz="2000" b="1" dirty="0" smtClean="0">
              <a:latin typeface="HelveticaNeueLT Std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Factors for Alt Fuel Analysis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914400"/>
          <a:ext cx="883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5-Point Star 7"/>
          <p:cNvSpPr/>
          <p:nvPr/>
        </p:nvSpPr>
        <p:spPr>
          <a:xfrm>
            <a:off x="4419600" y="3733800"/>
            <a:ext cx="304800" cy="304800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C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932" y="1143000"/>
            <a:ext cx="2609589" cy="15240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ROUSH Enterprises Brand Portfolio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1156930"/>
            <a:ext cx="62484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HelveticaNeueLT Std" pitchFamily="34" charset="0"/>
              </a:rPr>
              <a:t>ROUSH </a:t>
            </a:r>
            <a:r>
              <a:rPr lang="en-US" sz="2000" b="1" dirty="0" err="1" smtClean="0">
                <a:latin typeface="HelveticaNeueLT Std" pitchFamily="34" charset="0"/>
              </a:rPr>
              <a:t>CleanTech</a:t>
            </a:r>
            <a:endParaRPr lang="en-US" sz="2000" b="1" dirty="0" smtClean="0">
              <a:latin typeface="HelveticaNeueLT Std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HelveticaNeueLT Std" pitchFamily="34" charset="0"/>
              </a:rPr>
              <a:t>  </a:t>
            </a:r>
            <a:r>
              <a:rPr lang="en-US" dirty="0" smtClean="0">
                <a:solidFill>
                  <a:schemeClr val="bg1"/>
                </a:solidFill>
                <a:latin typeface="HelveticaNeueLT Std" pitchFamily="34" charset="0"/>
              </a:rPr>
              <a:t>Dedicated to developing quality alternative fuel solutions.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HelveticaNeueLT Std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NeueLT Std" pitchFamily="34" charset="0"/>
              </a:rPr>
              <a:t>  Propane autogas focus.</a:t>
            </a:r>
          </a:p>
          <a:p>
            <a:pPr lvl="1"/>
            <a:endParaRPr lang="en-US" dirty="0" smtClean="0">
              <a:solidFill>
                <a:schemeClr val="bg1"/>
              </a:solidFill>
              <a:latin typeface="HelveticaNeueLT Std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NeueLT Std" pitchFamily="34" charset="0"/>
              </a:rPr>
              <a:t>  EPA and CARB certification ability.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HelveticaNeueLT Std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NeueLT Std" pitchFamily="34" charset="0"/>
              </a:rPr>
              <a:t>  Platform customization to suit customer needs.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HelveticaNeueLT Std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NeueLT Std" pitchFamily="34" charset="0"/>
              </a:rPr>
              <a:t>  Reduces operating costs, carbon footprint.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HelveticaNeueLT Std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NeueLT Std" pitchFamily="34" charset="0"/>
              </a:rPr>
              <a:t>  OEM support through Ford and BPN dealers.</a:t>
            </a:r>
          </a:p>
          <a:p>
            <a:pPr lvl="1"/>
            <a:endParaRPr lang="en-US" dirty="0" smtClean="0">
              <a:solidFill>
                <a:schemeClr val="bg1"/>
              </a:solidFill>
              <a:latin typeface="HelveticaNeueLT Std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NeueLT Std" pitchFamily="34" charset="0"/>
              </a:rPr>
              <a:t>  Creating opportunities for partner companies.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HelveticaNeueLT Std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NeueLT Std" pitchFamily="34" charset="0"/>
              </a:rPr>
              <a:t>  Using American fuel and American technology.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/>
          <a:lstStyle/>
          <a:p>
            <a:r>
              <a:rPr lang="en-US" dirty="0" smtClean="0"/>
              <a:t>Product overview: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57600"/>
            <a:ext cx="9144000" cy="1524000"/>
          </a:xfrm>
        </p:spPr>
        <p:txBody>
          <a:bodyPr/>
          <a:lstStyle/>
          <a:p>
            <a:r>
              <a:rPr lang="en-US" dirty="0" smtClean="0"/>
              <a:t>Pickups  |  Vans &amp; Wagons  |  Cutaway Vans</a:t>
            </a:r>
          </a:p>
          <a:p>
            <a:r>
              <a:rPr lang="en-US" dirty="0" smtClean="0"/>
              <a:t>Chassis Cab  |  School Bus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NextGenPPV_NoBkgrd_LoR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4325" y="4640919"/>
            <a:ext cx="3072075" cy="1607481"/>
          </a:xfrm>
          <a:prstGeom prst="rect">
            <a:avLst/>
          </a:prstGeom>
        </p:spPr>
      </p:pic>
      <p:pic>
        <p:nvPicPr>
          <p:cNvPr id="20" name="Picture 19" descr="MicroBird G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4724400"/>
            <a:ext cx="3017520" cy="1508760"/>
          </a:xfrm>
          <a:prstGeom prst="rect">
            <a:avLst/>
          </a:prstGeom>
        </p:spPr>
      </p:pic>
      <p:pic>
        <p:nvPicPr>
          <p:cNvPr id="18" name="Picture 17" descr="11F550_CHAS_XL_RCDRW_AdPlanner_OXWH_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7185" y="4934294"/>
            <a:ext cx="2641615" cy="1270617"/>
          </a:xfrm>
          <a:prstGeom prst="rect">
            <a:avLst/>
          </a:prstGeom>
        </p:spPr>
      </p:pic>
      <p:pic>
        <p:nvPicPr>
          <p:cNvPr id="17" name="Picture 16" descr="E450 Cutaway cop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51000" y="4769068"/>
            <a:ext cx="2235200" cy="1676400"/>
          </a:xfrm>
          <a:prstGeom prst="rect">
            <a:avLst/>
          </a:prstGeom>
        </p:spPr>
      </p:pic>
      <p:pic>
        <p:nvPicPr>
          <p:cNvPr id="16" name="Picture 15" descr="XLT E-350 Pass Van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76200" y="4769068"/>
            <a:ext cx="22352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ROUSH CleanTech Products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sz="3200" dirty="0" smtClean="0"/>
              <a:t>Liquid Propane Autogas Vehicles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	Light &amp; medium duty Ford trucks &amp; vans, school bus.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	Factory Ford warranty maintained.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	No loss of HP / torque / towing capacity.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Serviceable with existing diagnostic equipment.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EPA &amp; CARB Certified.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4755" y="6172200"/>
            <a:ext cx="17828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HelveticaNeueLT Std" pitchFamily="34" charset="0"/>
              </a:rPr>
              <a:t>Ford E-150 / E-250 / E-350</a:t>
            </a:r>
            <a:endParaRPr lang="en-US" sz="1000" dirty="0">
              <a:latin typeface="HelveticaNeueLT St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7143" y="6172200"/>
            <a:ext cx="16979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HelveticaNeueLT Std" pitchFamily="34" charset="0"/>
              </a:rPr>
              <a:t>Ford E-450 DRW Cutaway</a:t>
            </a:r>
            <a:endParaRPr lang="en-US" sz="1000" dirty="0">
              <a:latin typeface="HelveticaNeueLT St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6172200"/>
            <a:ext cx="12554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HelveticaNeueLT Std" pitchFamily="34" charset="0"/>
              </a:rPr>
              <a:t>Ford F-450 / F-550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68595" y="6172200"/>
            <a:ext cx="16466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HelveticaNeueLT Std" pitchFamily="34" charset="0"/>
              </a:rPr>
              <a:t>Micro Bird G5 School Bus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83337" y="6172200"/>
            <a:ext cx="1784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HelveticaNeueLT Std" pitchFamily="34" charset="0"/>
              </a:rPr>
              <a:t>Blue Bird Vision School Bus</a:t>
            </a:r>
            <a:endParaRPr lang="en-US" sz="1000" dirty="0">
              <a:latin typeface="HelveticaNeueLT Std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Product Overview – Vans &amp; Wagons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u="sng" dirty="0" smtClean="0"/>
              <a:t>Ford E-150 / E-250 / E-350</a:t>
            </a:r>
          </a:p>
          <a:p>
            <a:pPr>
              <a:buNone/>
            </a:pPr>
            <a:endParaRPr lang="en-US" sz="1050" b="1" u="sng" dirty="0" smtClean="0"/>
          </a:p>
          <a:p>
            <a:pPr lvl="1">
              <a:buNone/>
            </a:pPr>
            <a:r>
              <a:rPr lang="en-US" b="1" dirty="0" smtClean="0">
                <a:latin typeface="HelveticaNeueLT Std" pitchFamily="34" charset="0"/>
              </a:rPr>
              <a:t>Model Years:	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2009 – 2013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HelveticaNeueLT Std" pitchFamily="34" charset="0"/>
            </a:endParaRPr>
          </a:p>
          <a:p>
            <a:pPr lvl="1">
              <a:buNone/>
            </a:pPr>
            <a:endParaRPr lang="en-US" sz="1400" b="1" dirty="0">
              <a:latin typeface="HelveticaNeueLT Std" pitchFamily="34" charset="0"/>
            </a:endParaRPr>
          </a:p>
          <a:p>
            <a:pPr lvl="1">
              <a:buNone/>
            </a:pPr>
            <a:r>
              <a:rPr lang="en-US" b="1" dirty="0" smtClean="0">
                <a:latin typeface="HelveticaNeueLT Std" pitchFamily="34" charset="0"/>
              </a:rPr>
              <a:t>Engine Size:	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5.4L V8 (2V)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HelveticaNeueLT Std" pitchFamily="34" charset="0"/>
            </a:endParaRPr>
          </a:p>
          <a:p>
            <a:pPr lvl="1">
              <a:buNone/>
            </a:pPr>
            <a:endParaRPr lang="en-US" sz="1400" b="1" dirty="0">
              <a:latin typeface="HelveticaNeueLT Std" pitchFamily="34" charset="0"/>
            </a:endParaRPr>
          </a:p>
          <a:p>
            <a:pPr lvl="1">
              <a:buNone/>
            </a:pPr>
            <a:r>
              <a:rPr lang="en-US" b="1" dirty="0" smtClean="0">
                <a:latin typeface="HelveticaNeueLT Std" pitchFamily="34" charset="0"/>
              </a:rPr>
              <a:t>Applications:	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Extended or Regular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				Cargo Van, Club Wagon, 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All rear-axle configurations</a:t>
            </a:r>
          </a:p>
          <a:p>
            <a:pPr lvl="1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4-speed automatic transmission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HelveticaNeueLT Std" pitchFamily="34" charset="0"/>
            </a:endParaRPr>
          </a:p>
          <a:p>
            <a:pPr lvl="1">
              <a:buNone/>
            </a:pPr>
            <a:endParaRPr lang="en-US" sz="1400" b="1" dirty="0">
              <a:latin typeface="HelveticaNeueLT Std" pitchFamily="34" charset="0"/>
            </a:endParaRPr>
          </a:p>
          <a:p>
            <a:pPr lvl="1">
              <a:buNone/>
            </a:pPr>
            <a:r>
              <a:rPr lang="en-US" b="1" dirty="0" smtClean="0">
                <a:latin typeface="HelveticaNeueLT Std" pitchFamily="34" charset="0"/>
              </a:rPr>
              <a:t>Tank Sizes:	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Mid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-Ship:    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5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usable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gallons</a:t>
            </a:r>
          </a:p>
          <a:p>
            <a:pPr lvl="1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In-Cab:	      46 usable gallons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HelveticaNeueLT Std" pitchFamily="34" charset="0"/>
            </a:endParaRPr>
          </a:p>
          <a:p>
            <a:pPr lvl="1">
              <a:buNone/>
            </a:pPr>
            <a:endParaRPr lang="en-US" sz="1400" b="1" dirty="0">
              <a:latin typeface="HelveticaNeueLT Std" pitchFamily="34" charset="0"/>
            </a:endParaRPr>
          </a:p>
          <a:p>
            <a:pPr lvl="1">
              <a:buNone/>
            </a:pPr>
            <a:r>
              <a:rPr lang="en-US" b="1" dirty="0" smtClean="0"/>
              <a:t>Technical Specs: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EPA and CARB approved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	GVWR: &lt; 10,000 lbs.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Requires “91G” gaseous fuels prep package.</a:t>
            </a:r>
          </a:p>
          <a:p>
            <a:pPr lvl="1">
              <a:buNone/>
            </a:pPr>
            <a:endParaRPr lang="en-US" b="1" dirty="0" smtClean="0">
              <a:latin typeface="HelveticaNeueLT Std" pitchFamily="34" charset="0"/>
            </a:endParaRPr>
          </a:p>
          <a:p>
            <a:pPr lvl="1">
              <a:buNone/>
            </a:pPr>
            <a:r>
              <a:rPr lang="en-US" b="1" dirty="0" smtClean="0">
                <a:latin typeface="HelveticaNeueLT Std" pitchFamily="34" charset="0"/>
              </a:rPr>
              <a:t>Order Availability: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Ford Ship Through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HelveticaNeueLT Std" pitchFamily="34" charset="0"/>
            </a:endParaRPr>
          </a:p>
          <a:p>
            <a:pPr lvl="1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Conversion Kits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HelveticaNeueLT Std" pitchFamily="34" charset="0"/>
            </a:endParaRPr>
          </a:p>
        </p:txBody>
      </p:sp>
      <p:pic>
        <p:nvPicPr>
          <p:cNvPr id="6" name="Picture 5" descr="XLT E-350 Pass Van 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1000" y="4724400"/>
            <a:ext cx="2616200" cy="19621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7484</TotalTime>
  <Words>1072</Words>
  <Application>Microsoft Office PowerPoint</Application>
  <PresentationFormat>On-screen Show (4:3)</PresentationFormat>
  <Paragraphs>330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HelveticaNeueLT Std Cn</vt:lpstr>
      <vt:lpstr>HelveticaNeueLT Std</vt:lpstr>
      <vt:lpstr>Calibri</vt:lpstr>
      <vt:lpstr>HelveticaNeueLT Std Blk Cn</vt:lpstr>
      <vt:lpstr>HelveticaNeueLT Std ExtBlk Cn</vt:lpstr>
      <vt:lpstr>Office Theme</vt:lpstr>
      <vt:lpstr>The Race to Energy Independence</vt:lpstr>
      <vt:lpstr>Blue Bird Wins at Chicagoland</vt:lpstr>
      <vt:lpstr>Corporate Overview</vt:lpstr>
      <vt:lpstr>ROUSH Enterprises Brand Portfolio</vt:lpstr>
      <vt:lpstr>Factors for Alt Fuel Analysis</vt:lpstr>
      <vt:lpstr>ROUSH Enterprises Brand Portfolio</vt:lpstr>
      <vt:lpstr>Product overview:</vt:lpstr>
      <vt:lpstr>ROUSH CleanTech Products</vt:lpstr>
      <vt:lpstr>Product Overview – Vans &amp; Wagons</vt:lpstr>
      <vt:lpstr>E-series Mid-Ship Fuel Tank</vt:lpstr>
      <vt:lpstr>Product Overview – Vans &amp; Wagons</vt:lpstr>
      <vt:lpstr>E-450 Cutaway Aft-Axle Fuel Tank</vt:lpstr>
      <vt:lpstr>Product Overview - Pickups</vt:lpstr>
      <vt:lpstr>F-250 Under-Bed Fuel Tank</vt:lpstr>
      <vt:lpstr>Product Overview – School Bus</vt:lpstr>
      <vt:lpstr>Product Overview – School Bus</vt:lpstr>
      <vt:lpstr>Product Overview - Future</vt:lpstr>
      <vt:lpstr>Return on investment</vt:lpstr>
      <vt:lpstr>Savings Calculator</vt:lpstr>
      <vt:lpstr>Savings Calculator</vt:lpstr>
      <vt:lpstr>Case Study – Wright &amp; Filippis</vt:lpstr>
      <vt:lpstr>Case Study – SuperShuttle</vt:lpstr>
      <vt:lpstr>Flint Mass Transit Authority </vt:lpstr>
      <vt:lpstr>Mesa Public Schools</vt:lpstr>
      <vt:lpstr>ROUSH &amp; NASCAR</vt:lpstr>
      <vt:lpstr>Contact us:</vt:lpstr>
    </vt:vector>
  </TitlesOfParts>
  <Company>Roush Enterprises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Roush Enterprises</dc:creator>
  <cp:lastModifiedBy>Kaity Couch</cp:lastModifiedBy>
  <cp:revision>214</cp:revision>
  <dcterms:created xsi:type="dcterms:W3CDTF">2011-02-12T19:55:04Z</dcterms:created>
  <dcterms:modified xsi:type="dcterms:W3CDTF">2012-10-12T15:59:44Z</dcterms:modified>
</cp:coreProperties>
</file>