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05" r:id="rId2"/>
    <p:sldId id="304" r:id="rId3"/>
    <p:sldId id="306" r:id="rId4"/>
    <p:sldId id="299" r:id="rId5"/>
    <p:sldId id="300" r:id="rId6"/>
    <p:sldId id="312" r:id="rId7"/>
    <p:sldId id="301" r:id="rId8"/>
    <p:sldId id="307" r:id="rId9"/>
    <p:sldId id="308" r:id="rId10"/>
    <p:sldId id="303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443563-01AA-4A46-9284-87787CEB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9A371F-C26C-4C14-A86A-3D8F8C3E3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2629B-0E0F-48DF-8A38-1C4914E9C07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the impact that Biomethane has on the GHG’s.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EE2C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CWI_Black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"/>
            <a:ext cx="275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WI_clouds_AA043230"/>
          <p:cNvPicPr>
            <a:picLocks noChangeAspect="1" noChangeArrowheads="1"/>
          </p:cNvPicPr>
          <p:nvPr/>
        </p:nvPicPr>
        <p:blipFill>
          <a:blip r:embed="rId3" cstate="print"/>
          <a:srcRect t="12602" b="33295"/>
          <a:stretch>
            <a:fillRect/>
          </a:stretch>
        </p:blipFill>
        <p:spPr bwMode="auto">
          <a:xfrm>
            <a:off x="914400" y="38862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200" y="40386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Explore Every Alternative.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14400" y="38862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6825" y="1395413"/>
            <a:ext cx="5907088" cy="788987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6825" y="2444750"/>
            <a:ext cx="6684963" cy="9032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 descr="CWI Anniv Mark-FINAL-blue-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15616" y="332656"/>
            <a:ext cx="1978332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F532-CE46-4796-AB01-3003C411C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430338"/>
            <a:ext cx="389255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430338"/>
            <a:ext cx="389255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E8A6-0833-4FC8-8C22-0D6D05C9E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5C8-C12B-491E-8023-D992C92D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296863"/>
            <a:ext cx="8113713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87400" y="1430338"/>
            <a:ext cx="7937500" cy="42338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1EF5-25D6-4265-B765-AF241CC6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479425" cy="6858000"/>
          </a:xfrm>
          <a:prstGeom prst="rect">
            <a:avLst/>
          </a:prstGeom>
          <a:solidFill>
            <a:srgbClr val="EE2E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296863"/>
            <a:ext cx="81137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430338"/>
            <a:ext cx="79375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80150"/>
            <a:ext cx="127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2163" y="6280150"/>
            <a:ext cx="542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280150"/>
            <a:ext cx="350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2F44778-8F7A-4013-97F3-C5874EFC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CWI_Black_300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099175"/>
            <a:ext cx="18415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94" r:id="rId3"/>
    <p:sldLayoutId id="2147483695" r:id="rId4"/>
    <p:sldLayoutId id="2147483696" r:id="rId5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33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63600" indent="-1698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46175" indent="-168275" algn="l" rtl="0" eaLnBrk="1" fontAlgn="base" hangingPunct="1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4414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5pPr>
      <a:lvl6pPr marL="18986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3558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28130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2702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395413"/>
            <a:ext cx="7724775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Cummins Westport 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3421" y="2780928"/>
            <a:ext cx="6684963" cy="903288"/>
          </a:xfrm>
        </p:spPr>
        <p:txBody>
          <a:bodyPr/>
          <a:lstStyle/>
          <a:p>
            <a:pPr eaLnBrk="1" hangingPunct="1"/>
            <a:r>
              <a:rPr lang="en-US" dirty="0" smtClean="0"/>
              <a:t>Gordon </a:t>
            </a:r>
            <a:r>
              <a:rPr lang="en-US" dirty="0" err="1" smtClean="0"/>
              <a:t>Exel</a:t>
            </a:r>
            <a:endParaRPr lang="en-US" dirty="0" smtClean="0"/>
          </a:p>
          <a:p>
            <a:r>
              <a:rPr lang="en-US" dirty="0" smtClean="0"/>
              <a:t>Vice President and General Manager Americas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September 2011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cs typeface="Calibri" pitchFamily="34" charset="0"/>
              </a:rPr>
              <a:t>Our initial assessment indicates the current ISL G is compliant for all 2014 GHG standards except HHD Tractor Trailer.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0" y="4267200"/>
            <a:ext cx="7937500" cy="1414462"/>
          </a:xfrm>
        </p:spPr>
        <p:txBody>
          <a:bodyPr/>
          <a:lstStyle/>
          <a:p>
            <a:r>
              <a:rPr lang="en-US" sz="1800" dirty="0" smtClean="0">
                <a:cs typeface="Calibri" pitchFamily="34" charset="0"/>
              </a:rPr>
              <a:t>The ISL G meets vocational standards (incl. Urban Bus) in current form.</a:t>
            </a:r>
          </a:p>
          <a:p>
            <a:r>
              <a:rPr lang="en-US" sz="1800" dirty="0" smtClean="0">
                <a:cs typeface="Calibri" pitchFamily="34" charset="0"/>
              </a:rPr>
              <a:t>To meet Tractor Trailer standards, the ISL G </a:t>
            </a:r>
            <a:r>
              <a:rPr lang="en-US" sz="1800" u="sng" dirty="0" smtClean="0">
                <a:cs typeface="Calibri" pitchFamily="34" charset="0"/>
              </a:rPr>
              <a:t>may</a:t>
            </a:r>
            <a:r>
              <a:rPr lang="en-US" sz="1800" dirty="0" smtClean="0">
                <a:cs typeface="Calibri" pitchFamily="34" charset="0"/>
              </a:rPr>
              <a:t> need Closed Crankcase Ventilation (CCV) and changes to catalyst coating formulation.    </a:t>
            </a:r>
          </a:p>
          <a:p>
            <a:r>
              <a:rPr lang="en-US" sz="1800" dirty="0" smtClean="0">
                <a:cs typeface="Calibri" pitchFamily="34" charset="0"/>
              </a:rPr>
              <a:t>Neither change would be significant.   If required for Tractor Trailer, would likely standardize across all applications.</a:t>
            </a:r>
            <a:endParaRPr lang="en-US" sz="1800" dirty="0">
              <a:cs typeface="Calibri" pitchFamily="34" charset="0"/>
            </a:endParaRP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Cummins Westport Confidential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7994A-59A9-4248-845D-822DED05C8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339752" y="6165304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MHD = Medium Heavy Duty</a:t>
            </a:r>
          </a:p>
          <a:p>
            <a:r>
              <a:rPr lang="en-US" sz="900" dirty="0"/>
              <a:t>HHD = Heavy </a:t>
            </a:r>
            <a:r>
              <a:rPr lang="en-US" sz="900" dirty="0" err="1"/>
              <a:t>Heavy</a:t>
            </a:r>
            <a:r>
              <a:rPr lang="en-US" sz="900" dirty="0"/>
              <a:t> </a:t>
            </a:r>
            <a:r>
              <a:rPr lang="en-US" sz="900" dirty="0" smtClean="0"/>
              <a:t>Duty</a:t>
            </a:r>
            <a:endParaRPr lang="en-US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4238625" cy="24574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SLG-EPA-'10-Fuel-3q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340768"/>
            <a:ext cx="2826437" cy="275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705600" y="5334000"/>
            <a:ext cx="2362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848600" y="6248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8" name="Picture 4" descr="CNGBu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59632" y="1330325"/>
            <a:ext cx="6836618" cy="507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6858000" cy="457200"/>
          </a:xfrm>
        </p:spPr>
        <p:txBody>
          <a:bodyPr/>
          <a:lstStyle/>
          <a:p>
            <a:r>
              <a:rPr lang="en-US" sz="2800" smtClean="0"/>
              <a:t>Top  North America CNG Transit Fleets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95613" y="1143000"/>
            <a:ext cx="1504950" cy="838200"/>
            <a:chOff x="144" y="768"/>
            <a:chExt cx="768" cy="528"/>
          </a:xfrm>
        </p:grpSpPr>
        <p:sp>
          <p:nvSpPr>
            <p:cNvPr id="57416" name="Text Box 7"/>
            <p:cNvSpPr txBox="1">
              <a:spLocks noChangeArrowheads="1"/>
            </p:cNvSpPr>
            <p:nvPr/>
          </p:nvSpPr>
          <p:spPr bwMode="auto">
            <a:xfrm>
              <a:off x="275" y="768"/>
              <a:ext cx="57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300</a:t>
              </a:r>
            </a:p>
          </p:txBody>
        </p:sp>
        <p:sp>
          <p:nvSpPr>
            <p:cNvPr id="57417" name="Text Box 8"/>
            <p:cNvSpPr txBox="1">
              <a:spLocks noChangeArrowheads="1"/>
            </p:cNvSpPr>
            <p:nvPr/>
          </p:nvSpPr>
          <p:spPr bwMode="auto">
            <a:xfrm>
              <a:off x="144" y="1054"/>
              <a:ext cx="76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BOSTON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30725" y="1146175"/>
            <a:ext cx="2705100" cy="842963"/>
            <a:chOff x="1152" y="768"/>
            <a:chExt cx="1200" cy="525"/>
          </a:xfrm>
        </p:grpSpPr>
        <p:sp>
          <p:nvSpPr>
            <p:cNvPr id="57414" name="Text Box 10"/>
            <p:cNvSpPr txBox="1">
              <a:spLocks noChangeArrowheads="1"/>
            </p:cNvSpPr>
            <p:nvPr/>
          </p:nvSpPr>
          <p:spPr bwMode="auto">
            <a:xfrm>
              <a:off x="1499" y="768"/>
              <a:ext cx="500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400</a:t>
              </a:r>
            </a:p>
          </p:txBody>
        </p:sp>
        <p:sp>
          <p:nvSpPr>
            <p:cNvPr id="57415" name="Text Box 11"/>
            <p:cNvSpPr txBox="1">
              <a:spLocks noChangeArrowheads="1"/>
            </p:cNvSpPr>
            <p:nvPr/>
          </p:nvSpPr>
          <p:spPr bwMode="auto">
            <a:xfrm>
              <a:off x="1152" y="1054"/>
              <a:ext cx="120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WASHINGTON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040563" y="1143000"/>
            <a:ext cx="1924050" cy="879475"/>
            <a:chOff x="2352" y="768"/>
            <a:chExt cx="864" cy="508"/>
          </a:xfrm>
        </p:grpSpPr>
        <p:sp>
          <p:nvSpPr>
            <p:cNvPr id="57412" name="Text Box 13"/>
            <p:cNvSpPr txBox="1">
              <a:spLocks noChangeArrowheads="1"/>
            </p:cNvSpPr>
            <p:nvPr/>
          </p:nvSpPr>
          <p:spPr bwMode="auto">
            <a:xfrm>
              <a:off x="2531" y="768"/>
              <a:ext cx="50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600</a:t>
              </a:r>
            </a:p>
          </p:txBody>
        </p:sp>
        <p:sp>
          <p:nvSpPr>
            <p:cNvPr id="57413" name="Text Box 14"/>
            <p:cNvSpPr txBox="1">
              <a:spLocks noChangeArrowheads="1"/>
            </p:cNvSpPr>
            <p:nvPr/>
          </p:nvSpPr>
          <p:spPr bwMode="auto">
            <a:xfrm>
              <a:off x="2352" y="1054"/>
              <a:ext cx="86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PHOENIX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24188" y="1981200"/>
            <a:ext cx="2484437" cy="838200"/>
            <a:chOff x="3408" y="768"/>
            <a:chExt cx="1248" cy="528"/>
          </a:xfrm>
        </p:grpSpPr>
        <p:sp>
          <p:nvSpPr>
            <p:cNvPr id="57410" name="Text Box 16"/>
            <p:cNvSpPr txBox="1">
              <a:spLocks noChangeArrowheads="1"/>
            </p:cNvSpPr>
            <p:nvPr/>
          </p:nvSpPr>
          <p:spPr bwMode="auto">
            <a:xfrm>
              <a:off x="3779" y="768"/>
              <a:ext cx="56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300</a:t>
              </a:r>
            </a:p>
          </p:txBody>
        </p:sp>
        <p:sp>
          <p:nvSpPr>
            <p:cNvPr id="57411" name="Text Box 17"/>
            <p:cNvSpPr txBox="1">
              <a:spLocks noChangeArrowheads="1"/>
            </p:cNvSpPr>
            <p:nvPr/>
          </p:nvSpPr>
          <p:spPr bwMode="auto">
            <a:xfrm>
              <a:off x="3408" y="1054"/>
              <a:ext cx="124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SACRAMENTO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03375" y="1981200"/>
            <a:ext cx="1600200" cy="1130300"/>
            <a:chOff x="3600" y="1680"/>
            <a:chExt cx="1008" cy="712"/>
          </a:xfrm>
        </p:grpSpPr>
        <p:sp>
          <p:nvSpPr>
            <p:cNvPr id="57408" name="Text Box 19"/>
            <p:cNvSpPr txBox="1">
              <a:spLocks noChangeArrowheads="1"/>
            </p:cNvSpPr>
            <p:nvPr/>
          </p:nvSpPr>
          <p:spPr bwMode="auto">
            <a:xfrm>
              <a:off x="3851" y="1680"/>
              <a:ext cx="71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400</a:t>
              </a:r>
            </a:p>
          </p:txBody>
        </p:sp>
        <p:sp>
          <p:nvSpPr>
            <p:cNvPr id="57409" name="Text Box 20"/>
            <p:cNvSpPr txBox="1">
              <a:spLocks noChangeArrowheads="1"/>
            </p:cNvSpPr>
            <p:nvPr/>
          </p:nvSpPr>
          <p:spPr bwMode="auto">
            <a:xfrm>
              <a:off x="3600" y="1966"/>
              <a:ext cx="100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SAN DIEGO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238750" y="1905000"/>
            <a:ext cx="2286000" cy="1130300"/>
            <a:chOff x="2016" y="1776"/>
            <a:chExt cx="1440" cy="712"/>
          </a:xfrm>
        </p:grpSpPr>
        <p:sp>
          <p:nvSpPr>
            <p:cNvPr id="57406" name="Text Box 22"/>
            <p:cNvSpPr txBox="1">
              <a:spLocks noChangeArrowheads="1"/>
            </p:cNvSpPr>
            <p:nvPr/>
          </p:nvSpPr>
          <p:spPr bwMode="auto">
            <a:xfrm>
              <a:off x="2483" y="1776"/>
              <a:ext cx="71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250</a:t>
              </a:r>
            </a:p>
          </p:txBody>
        </p:sp>
        <p:sp>
          <p:nvSpPr>
            <p:cNvPr id="57407" name="Text Box 23"/>
            <p:cNvSpPr txBox="1">
              <a:spLocks noChangeArrowheads="1"/>
            </p:cNvSpPr>
            <p:nvPr/>
          </p:nvSpPr>
          <p:spPr bwMode="auto">
            <a:xfrm>
              <a:off x="2016" y="2062"/>
              <a:ext cx="144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SAN BERNADINO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226300" y="1981200"/>
            <a:ext cx="1738313" cy="838200"/>
            <a:chOff x="2832" y="2976"/>
            <a:chExt cx="816" cy="528"/>
          </a:xfrm>
        </p:grpSpPr>
        <p:sp>
          <p:nvSpPr>
            <p:cNvPr id="57404" name="Text Box 25"/>
            <p:cNvSpPr txBox="1">
              <a:spLocks noChangeArrowheads="1"/>
            </p:cNvSpPr>
            <p:nvPr/>
          </p:nvSpPr>
          <p:spPr bwMode="auto">
            <a:xfrm>
              <a:off x="2987" y="2976"/>
              <a:ext cx="52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250</a:t>
              </a:r>
            </a:p>
          </p:txBody>
        </p:sp>
        <p:sp>
          <p:nvSpPr>
            <p:cNvPr id="57405" name="Text Box 26"/>
            <p:cNvSpPr txBox="1">
              <a:spLocks noChangeArrowheads="1"/>
            </p:cNvSpPr>
            <p:nvPr/>
          </p:nvSpPr>
          <p:spPr bwMode="auto">
            <a:xfrm>
              <a:off x="2832" y="3262"/>
              <a:ext cx="8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TACOMA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19400" y="2971800"/>
            <a:ext cx="3505200" cy="3124200"/>
            <a:chOff x="1776" y="1920"/>
            <a:chExt cx="2208" cy="1968"/>
          </a:xfrm>
        </p:grpSpPr>
        <p:sp>
          <p:nvSpPr>
            <p:cNvPr id="57402" name="AutoShape 28"/>
            <p:cNvSpPr>
              <a:spLocks noChangeArrowheads="1"/>
            </p:cNvSpPr>
            <p:nvPr/>
          </p:nvSpPr>
          <p:spPr bwMode="auto">
            <a:xfrm>
              <a:off x="1776" y="1920"/>
              <a:ext cx="2208" cy="1968"/>
            </a:xfrm>
            <a:prstGeom prst="star32">
              <a:avLst>
                <a:gd name="adj" fmla="val 39616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9" name="Text Box 29"/>
            <p:cNvSpPr txBox="1">
              <a:spLocks noChangeArrowheads="1"/>
            </p:cNvSpPr>
            <p:nvPr/>
          </p:nvSpPr>
          <p:spPr bwMode="auto">
            <a:xfrm>
              <a:off x="1992" y="2112"/>
              <a:ext cx="1776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wis721 BlkCn BT" pitchFamily="34" charset="0"/>
                  <a:cs typeface="Arial" pitchFamily="34" charset="0"/>
                </a:rPr>
                <a:t>over</a:t>
              </a:r>
              <a:b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wis721 BlkCn BT" pitchFamily="34" charset="0"/>
                  <a:cs typeface="Arial" pitchFamily="34" charset="0"/>
                </a:rPr>
              </a:b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wis721 BlkCn BT" pitchFamily="34" charset="0"/>
                  <a:cs typeface="Arial" pitchFamily="34" charset="0"/>
                </a:rPr>
                <a:t>8,000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wis721 BlkCn BT" pitchFamily="34" charset="0"/>
                  <a:cs typeface="Arial" pitchFamily="34" charset="0"/>
                </a:rPr>
                <a:t/>
              </a:r>
              <a:b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wis721 BlkCn BT" pitchFamily="34" charset="0"/>
                  <a:cs typeface="Arial" pitchFamily="34" charset="0"/>
                </a:rPr>
              </a:b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wis721 BlkCn BT" pitchFamily="34" charset="0"/>
                  <a:cs typeface="Arial" pitchFamily="34" charset="0"/>
                </a:rPr>
                <a:t>engines in service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52400" y="4176713"/>
            <a:ext cx="7288213" cy="1722437"/>
            <a:chOff x="96" y="2631"/>
            <a:chExt cx="4591" cy="1085"/>
          </a:xfrm>
        </p:grpSpPr>
        <p:sp>
          <p:nvSpPr>
            <p:cNvPr id="57399" name="Text Box 31"/>
            <p:cNvSpPr txBox="1">
              <a:spLocks noChangeArrowheads="1"/>
            </p:cNvSpPr>
            <p:nvPr/>
          </p:nvSpPr>
          <p:spPr bwMode="auto">
            <a:xfrm>
              <a:off x="96" y="2631"/>
              <a:ext cx="81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Las Vegas, NV</a:t>
              </a:r>
            </a:p>
          </p:txBody>
        </p:sp>
        <p:sp>
          <p:nvSpPr>
            <p:cNvPr id="57400" name="Text Box 32"/>
            <p:cNvSpPr txBox="1">
              <a:spLocks noChangeArrowheads="1"/>
            </p:cNvSpPr>
            <p:nvPr/>
          </p:nvSpPr>
          <p:spPr bwMode="auto">
            <a:xfrm>
              <a:off x="96" y="3456"/>
              <a:ext cx="8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Ocean Side, CA</a:t>
              </a:r>
            </a:p>
          </p:txBody>
        </p:sp>
        <p:sp>
          <p:nvSpPr>
            <p:cNvPr id="57401" name="Text Box 33"/>
            <p:cNvSpPr txBox="1">
              <a:spLocks noChangeArrowheads="1"/>
            </p:cNvSpPr>
            <p:nvPr/>
          </p:nvSpPr>
          <p:spPr bwMode="auto">
            <a:xfrm>
              <a:off x="3840" y="3552"/>
              <a:ext cx="84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Culver City, CA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52400" y="3352800"/>
            <a:ext cx="7078663" cy="3217863"/>
            <a:chOff x="96" y="2112"/>
            <a:chExt cx="4459" cy="2027"/>
          </a:xfrm>
        </p:grpSpPr>
        <p:sp>
          <p:nvSpPr>
            <p:cNvPr id="57395" name="Text Box 35"/>
            <p:cNvSpPr txBox="1">
              <a:spLocks noChangeArrowheads="1"/>
            </p:cNvSpPr>
            <p:nvPr/>
          </p:nvSpPr>
          <p:spPr bwMode="auto">
            <a:xfrm>
              <a:off x="96" y="2919"/>
              <a:ext cx="93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Baton Rouge, LA</a:t>
              </a:r>
            </a:p>
          </p:txBody>
        </p:sp>
        <p:sp>
          <p:nvSpPr>
            <p:cNvPr id="57396" name="Text Box 36"/>
            <p:cNvSpPr txBox="1">
              <a:spLocks noChangeArrowheads="1"/>
            </p:cNvSpPr>
            <p:nvPr/>
          </p:nvSpPr>
          <p:spPr bwMode="auto">
            <a:xfrm>
              <a:off x="1104" y="2112"/>
              <a:ext cx="8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Santa Clara, CA</a:t>
              </a:r>
            </a:p>
          </p:txBody>
        </p:sp>
        <p:sp>
          <p:nvSpPr>
            <p:cNvPr id="57397" name="Text Box 37"/>
            <p:cNvSpPr txBox="1">
              <a:spLocks noChangeArrowheads="1"/>
            </p:cNvSpPr>
            <p:nvPr/>
          </p:nvSpPr>
          <p:spPr bwMode="auto">
            <a:xfrm>
              <a:off x="3312" y="3975"/>
              <a:ext cx="6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Salem, OR</a:t>
              </a:r>
            </a:p>
          </p:txBody>
        </p:sp>
        <p:sp>
          <p:nvSpPr>
            <p:cNvPr id="57398" name="Text Box 38"/>
            <p:cNvSpPr txBox="1">
              <a:spLocks noChangeArrowheads="1"/>
            </p:cNvSpPr>
            <p:nvPr/>
          </p:nvSpPr>
          <p:spPr bwMode="auto">
            <a:xfrm>
              <a:off x="3840" y="2199"/>
              <a:ext cx="71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Toronto, ON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228600" y="3262313"/>
            <a:ext cx="8437563" cy="3017837"/>
            <a:chOff x="144" y="2055"/>
            <a:chExt cx="5315" cy="1901"/>
          </a:xfrm>
        </p:grpSpPr>
        <p:sp>
          <p:nvSpPr>
            <p:cNvPr id="57391" name="Text Box 40"/>
            <p:cNvSpPr txBox="1">
              <a:spLocks noChangeArrowheads="1"/>
            </p:cNvSpPr>
            <p:nvPr/>
          </p:nvSpPr>
          <p:spPr bwMode="auto">
            <a:xfrm>
              <a:off x="144" y="2343"/>
              <a:ext cx="95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LA, CA — Foothill</a:t>
              </a:r>
            </a:p>
          </p:txBody>
        </p:sp>
        <p:sp>
          <p:nvSpPr>
            <p:cNvPr id="57392" name="Text Box 41"/>
            <p:cNvSpPr txBox="1">
              <a:spLocks noChangeArrowheads="1"/>
            </p:cNvSpPr>
            <p:nvPr/>
          </p:nvSpPr>
          <p:spPr bwMode="auto">
            <a:xfrm>
              <a:off x="4128" y="3792"/>
              <a:ext cx="133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Montgomery County, MD</a:t>
              </a:r>
            </a:p>
          </p:txBody>
        </p:sp>
        <p:sp>
          <p:nvSpPr>
            <p:cNvPr id="57393" name="Text Box 42"/>
            <p:cNvSpPr txBox="1">
              <a:spLocks noChangeArrowheads="1"/>
            </p:cNvSpPr>
            <p:nvPr/>
          </p:nvSpPr>
          <p:spPr bwMode="auto">
            <a:xfrm>
              <a:off x="4032" y="2727"/>
              <a:ext cx="76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St. Louis, MO</a:t>
              </a:r>
            </a:p>
          </p:txBody>
        </p:sp>
        <p:sp>
          <p:nvSpPr>
            <p:cNvPr id="57394" name="Text Box 43"/>
            <p:cNvSpPr txBox="1">
              <a:spLocks noChangeArrowheads="1"/>
            </p:cNvSpPr>
            <p:nvPr/>
          </p:nvSpPr>
          <p:spPr bwMode="auto">
            <a:xfrm>
              <a:off x="4656" y="2055"/>
              <a:ext cx="7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LA, CA — DOT</a:t>
              </a:r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762000" y="3948113"/>
            <a:ext cx="7118350" cy="2165350"/>
            <a:chOff x="480" y="2487"/>
            <a:chExt cx="4484" cy="1364"/>
          </a:xfrm>
        </p:grpSpPr>
        <p:sp>
          <p:nvSpPr>
            <p:cNvPr id="57387" name="Text Box 45"/>
            <p:cNvSpPr txBox="1">
              <a:spLocks noChangeArrowheads="1"/>
            </p:cNvSpPr>
            <p:nvPr/>
          </p:nvSpPr>
          <p:spPr bwMode="auto">
            <a:xfrm>
              <a:off x="1008" y="2487"/>
              <a:ext cx="11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100" b="1">
                <a:latin typeface="Verdana" pitchFamily="34" charset="0"/>
              </a:endParaRPr>
            </a:p>
          </p:txBody>
        </p:sp>
        <p:sp>
          <p:nvSpPr>
            <p:cNvPr id="57388" name="Text Box 46"/>
            <p:cNvSpPr txBox="1">
              <a:spLocks noChangeArrowheads="1"/>
            </p:cNvSpPr>
            <p:nvPr/>
          </p:nvSpPr>
          <p:spPr bwMode="auto">
            <a:xfrm>
              <a:off x="480" y="3168"/>
              <a:ext cx="90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San Antonio, TX</a:t>
              </a:r>
            </a:p>
          </p:txBody>
        </p:sp>
        <p:sp>
          <p:nvSpPr>
            <p:cNvPr id="57389" name="Text Box 47"/>
            <p:cNvSpPr txBox="1">
              <a:spLocks noChangeArrowheads="1"/>
            </p:cNvSpPr>
            <p:nvPr/>
          </p:nvSpPr>
          <p:spPr bwMode="auto">
            <a:xfrm>
              <a:off x="1104" y="3687"/>
              <a:ext cx="72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Medford, OR</a:t>
              </a:r>
            </a:p>
          </p:txBody>
        </p:sp>
        <p:sp>
          <p:nvSpPr>
            <p:cNvPr id="57390" name="Text Box 48"/>
            <p:cNvSpPr txBox="1">
              <a:spLocks noChangeArrowheads="1"/>
            </p:cNvSpPr>
            <p:nvPr/>
          </p:nvSpPr>
          <p:spPr bwMode="auto">
            <a:xfrm>
              <a:off x="4848" y="2583"/>
              <a:ext cx="11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100" b="1">
                <a:latin typeface="Verdana" pitchFamily="34" charset="0"/>
              </a:endParaRP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460375" y="3141663"/>
            <a:ext cx="8720138" cy="3355976"/>
            <a:chOff x="192" y="2007"/>
            <a:chExt cx="5493" cy="2114"/>
          </a:xfrm>
        </p:grpSpPr>
        <p:sp>
          <p:nvSpPr>
            <p:cNvPr id="57383" name="Text Box 50"/>
            <p:cNvSpPr txBox="1">
              <a:spLocks noChangeArrowheads="1"/>
            </p:cNvSpPr>
            <p:nvPr/>
          </p:nvSpPr>
          <p:spPr bwMode="auto">
            <a:xfrm>
              <a:off x="192" y="2007"/>
              <a:ext cx="84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Fort Worth, TX</a:t>
              </a:r>
            </a:p>
          </p:txBody>
        </p:sp>
        <p:sp>
          <p:nvSpPr>
            <p:cNvPr id="57384" name="Text Box 51"/>
            <p:cNvSpPr txBox="1">
              <a:spLocks noChangeArrowheads="1"/>
            </p:cNvSpPr>
            <p:nvPr/>
          </p:nvSpPr>
          <p:spPr bwMode="auto">
            <a:xfrm>
              <a:off x="559" y="3957"/>
              <a:ext cx="85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latin typeface="Verdana" pitchFamily="34" charset="0"/>
                </a:rPr>
                <a:t>Port Huron, MI</a:t>
              </a:r>
            </a:p>
          </p:txBody>
        </p:sp>
        <p:sp>
          <p:nvSpPr>
            <p:cNvPr id="57385" name="Text Box 52"/>
            <p:cNvSpPr txBox="1">
              <a:spLocks noChangeArrowheads="1"/>
            </p:cNvSpPr>
            <p:nvPr/>
          </p:nvSpPr>
          <p:spPr bwMode="auto">
            <a:xfrm>
              <a:off x="3936" y="2439"/>
              <a:ext cx="6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Atlanta, GA</a:t>
              </a:r>
            </a:p>
          </p:txBody>
        </p:sp>
        <p:sp>
          <p:nvSpPr>
            <p:cNvPr id="57386" name="Text Box 53"/>
            <p:cNvSpPr txBox="1">
              <a:spLocks noChangeArrowheads="1"/>
            </p:cNvSpPr>
            <p:nvPr/>
          </p:nvSpPr>
          <p:spPr bwMode="auto">
            <a:xfrm>
              <a:off x="4992" y="2880"/>
              <a:ext cx="69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Seattle, WA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1676400" y="3643313"/>
            <a:ext cx="7024688" cy="2927350"/>
            <a:chOff x="1056" y="2295"/>
            <a:chExt cx="4425" cy="1844"/>
          </a:xfrm>
        </p:grpSpPr>
        <p:sp>
          <p:nvSpPr>
            <p:cNvPr id="57379" name="Text Box 55"/>
            <p:cNvSpPr txBox="1">
              <a:spLocks noChangeArrowheads="1"/>
            </p:cNvSpPr>
            <p:nvPr/>
          </p:nvSpPr>
          <p:spPr bwMode="auto">
            <a:xfrm>
              <a:off x="1056" y="3351"/>
              <a:ext cx="64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Fresno, CA</a:t>
              </a:r>
            </a:p>
          </p:txBody>
        </p:sp>
        <p:sp>
          <p:nvSpPr>
            <p:cNvPr id="57380" name="Text Box 56"/>
            <p:cNvSpPr txBox="1">
              <a:spLocks noChangeArrowheads="1"/>
            </p:cNvSpPr>
            <p:nvPr/>
          </p:nvSpPr>
          <p:spPr bwMode="auto">
            <a:xfrm>
              <a:off x="1440" y="3975"/>
              <a:ext cx="90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Long Island, NY</a:t>
              </a:r>
            </a:p>
          </p:txBody>
        </p:sp>
        <p:sp>
          <p:nvSpPr>
            <p:cNvPr id="57381" name="Text Box 57"/>
            <p:cNvSpPr txBox="1">
              <a:spLocks noChangeArrowheads="1"/>
            </p:cNvSpPr>
            <p:nvPr/>
          </p:nvSpPr>
          <p:spPr bwMode="auto">
            <a:xfrm>
              <a:off x="4704" y="2295"/>
              <a:ext cx="77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Hamilton, ON</a:t>
              </a:r>
            </a:p>
          </p:txBody>
        </p:sp>
        <p:sp>
          <p:nvSpPr>
            <p:cNvPr id="57382" name="Text Box 58"/>
            <p:cNvSpPr txBox="1">
              <a:spLocks noChangeArrowheads="1"/>
            </p:cNvSpPr>
            <p:nvPr/>
          </p:nvSpPr>
          <p:spPr bwMode="auto">
            <a:xfrm>
              <a:off x="4368" y="3312"/>
              <a:ext cx="97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Santa Monica, CA</a:t>
              </a:r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0" y="4114800"/>
            <a:ext cx="9023350" cy="2393950"/>
            <a:chOff x="0" y="2688"/>
            <a:chExt cx="5684" cy="1508"/>
          </a:xfrm>
        </p:grpSpPr>
        <p:sp>
          <p:nvSpPr>
            <p:cNvPr id="57375" name="Text Box 60"/>
            <p:cNvSpPr txBox="1">
              <a:spLocks noChangeArrowheads="1"/>
            </p:cNvSpPr>
            <p:nvPr/>
          </p:nvSpPr>
          <p:spPr bwMode="auto">
            <a:xfrm>
              <a:off x="912" y="2688"/>
              <a:ext cx="83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Vancouver, BC</a:t>
              </a:r>
            </a:p>
          </p:txBody>
        </p:sp>
        <p:sp>
          <p:nvSpPr>
            <p:cNvPr id="57376" name="Text Box 61"/>
            <p:cNvSpPr txBox="1">
              <a:spLocks noChangeArrowheads="1"/>
            </p:cNvSpPr>
            <p:nvPr/>
          </p:nvSpPr>
          <p:spPr bwMode="auto">
            <a:xfrm>
              <a:off x="0" y="3744"/>
              <a:ext cx="9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Albuquerque, NM</a:t>
              </a:r>
            </a:p>
          </p:txBody>
        </p:sp>
        <p:sp>
          <p:nvSpPr>
            <p:cNvPr id="57377" name="Text Box 62"/>
            <p:cNvSpPr txBox="1">
              <a:spLocks noChangeArrowheads="1"/>
            </p:cNvSpPr>
            <p:nvPr/>
          </p:nvSpPr>
          <p:spPr bwMode="auto">
            <a:xfrm>
              <a:off x="4080" y="3063"/>
              <a:ext cx="100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Corpus Christi, TX</a:t>
              </a:r>
            </a:p>
          </p:txBody>
        </p:sp>
        <p:sp>
          <p:nvSpPr>
            <p:cNvPr id="57378" name="Text Box 63"/>
            <p:cNvSpPr txBox="1">
              <a:spLocks noChangeArrowheads="1"/>
            </p:cNvSpPr>
            <p:nvPr/>
          </p:nvSpPr>
          <p:spPr bwMode="auto">
            <a:xfrm>
              <a:off x="4896" y="4032"/>
              <a:ext cx="78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Verdana" pitchFamily="34" charset="0"/>
                </a:rPr>
                <a:t>Cape Cod, MA</a:t>
              </a:r>
            </a:p>
          </p:txBody>
        </p:sp>
      </p:grp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1266825" y="1125538"/>
            <a:ext cx="1698625" cy="838200"/>
            <a:chOff x="144" y="768"/>
            <a:chExt cx="867" cy="528"/>
          </a:xfrm>
        </p:grpSpPr>
        <p:sp>
          <p:nvSpPr>
            <p:cNvPr id="57373" name="Text Box 65"/>
            <p:cNvSpPr txBox="1">
              <a:spLocks noChangeArrowheads="1"/>
            </p:cNvSpPr>
            <p:nvPr/>
          </p:nvSpPr>
          <p:spPr bwMode="auto">
            <a:xfrm>
              <a:off x="275" y="768"/>
              <a:ext cx="73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1500</a:t>
              </a:r>
            </a:p>
          </p:txBody>
        </p:sp>
        <p:sp>
          <p:nvSpPr>
            <p:cNvPr id="57374" name="Text Box 66"/>
            <p:cNvSpPr txBox="1">
              <a:spLocks noChangeArrowheads="1"/>
            </p:cNvSpPr>
            <p:nvPr/>
          </p:nvSpPr>
          <p:spPr bwMode="auto">
            <a:xfrm>
              <a:off x="144" y="1054"/>
              <a:ext cx="76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L A</a:t>
              </a:r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34925" y="1985963"/>
            <a:ext cx="1738313" cy="1130300"/>
            <a:chOff x="2832" y="2976"/>
            <a:chExt cx="816" cy="712"/>
          </a:xfrm>
        </p:grpSpPr>
        <p:sp>
          <p:nvSpPr>
            <p:cNvPr id="57371" name="Text Box 68"/>
            <p:cNvSpPr txBox="1">
              <a:spLocks noChangeArrowheads="1"/>
            </p:cNvSpPr>
            <p:nvPr/>
          </p:nvSpPr>
          <p:spPr bwMode="auto">
            <a:xfrm>
              <a:off x="2987" y="2976"/>
              <a:ext cx="5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500</a:t>
              </a:r>
            </a:p>
          </p:txBody>
        </p:sp>
        <p:sp>
          <p:nvSpPr>
            <p:cNvPr id="57372" name="Text Box 69"/>
            <p:cNvSpPr txBox="1">
              <a:spLocks noChangeArrowheads="1"/>
            </p:cNvSpPr>
            <p:nvPr/>
          </p:nvSpPr>
          <p:spPr bwMode="auto">
            <a:xfrm>
              <a:off x="2832" y="3262"/>
              <a:ext cx="81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ORANGE COUNTY</a:t>
              </a:r>
            </a:p>
          </p:txBody>
        </p:sp>
      </p:grpSp>
      <p:sp>
        <p:nvSpPr>
          <p:cNvPr id="57367" name="Rectangle 70"/>
          <p:cNvSpPr>
            <a:spLocks noChangeArrowheads="1"/>
          </p:cNvSpPr>
          <p:nvPr/>
        </p:nvSpPr>
        <p:spPr bwMode="auto">
          <a:xfrm>
            <a:off x="5486400" y="58674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152400" y="1143000"/>
            <a:ext cx="1504950" cy="838200"/>
            <a:chOff x="144" y="768"/>
            <a:chExt cx="768" cy="528"/>
          </a:xfrm>
        </p:grpSpPr>
        <p:sp>
          <p:nvSpPr>
            <p:cNvPr id="57369" name="Text Box 72"/>
            <p:cNvSpPr txBox="1">
              <a:spLocks noChangeArrowheads="1"/>
            </p:cNvSpPr>
            <p:nvPr/>
          </p:nvSpPr>
          <p:spPr bwMode="auto">
            <a:xfrm>
              <a:off x="275" y="768"/>
              <a:ext cx="57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9797DD"/>
                  </a:solidFill>
                  <a:latin typeface="Helvetica ExtraCompressed" pitchFamily="34" charset="0"/>
                </a:rPr>
                <a:t>150</a:t>
              </a:r>
            </a:p>
          </p:txBody>
        </p:sp>
        <p:sp>
          <p:nvSpPr>
            <p:cNvPr id="57370" name="Text Box 73"/>
            <p:cNvSpPr txBox="1">
              <a:spLocks noChangeArrowheads="1"/>
            </p:cNvSpPr>
            <p:nvPr/>
          </p:nvSpPr>
          <p:spPr bwMode="auto">
            <a:xfrm>
              <a:off x="144" y="1054"/>
              <a:ext cx="76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wis721 BlkCn BT" pitchFamily="34" charset="0"/>
                </a:rPr>
                <a:t>NYCT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13713" cy="890588"/>
          </a:xfrm>
        </p:spPr>
        <p:txBody>
          <a:bodyPr/>
          <a:lstStyle/>
          <a:p>
            <a:pPr algn="ctr"/>
            <a:r>
              <a:rPr lang="en-US" sz="4000" b="1" smtClean="0"/>
              <a:t>www.cumminswestport.com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640" r="37792" b="20000"/>
          <a:stretch>
            <a:fillRect/>
          </a:stretch>
        </p:blipFill>
        <p:spPr bwMode="auto">
          <a:xfrm>
            <a:off x="971600" y="1196752"/>
            <a:ext cx="7020272" cy="453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4440C-1DE2-425A-8522-B4721CDD786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/>
              <a:t>Cummins Westport Inc. (CWI)</a:t>
            </a:r>
            <a:r>
              <a:rPr lang="en-US" sz="2800" smtClean="0"/>
              <a:t> is a Joint Venture of Westport &amp; Cummins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318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Cummins Inc.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493963" y="4495800"/>
            <a:ext cx="4600575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“CWI”</a:t>
            </a:r>
          </a:p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Cummins Westport Inc.</a:t>
            </a: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2795588" y="3154363"/>
            <a:ext cx="0" cy="5334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>
            <a:off x="4800600" y="3657600"/>
            <a:ext cx="0" cy="762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267200" y="32004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50/50</a:t>
            </a:r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6853238" y="3119438"/>
            <a:ext cx="0" cy="5715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2819400" y="3657600"/>
            <a:ext cx="40386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143000" y="2057400"/>
            <a:ext cx="34290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Cummins Inc.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105400" y="1981200"/>
            <a:ext cx="3429000" cy="11430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Westport Innovations Inc.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106" y="60932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Established in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/>
              <a:t>CWI:</a:t>
            </a:r>
            <a:r>
              <a:rPr lang="en-US" sz="2800" smtClean="0"/>
              <a:t> Fully integrated within Cummins.  We are Cummins’ automotive natural gas engine company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0" y="1552575"/>
            <a:ext cx="2057400" cy="76835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/>
              <a:t>Product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/>
              <a:t>Engineering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657600" y="1933575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32425" y="1612900"/>
            <a:ext cx="28321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Cummins Tech Center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Cummins VPI Process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657600" y="3733800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487988" y="3352800"/>
            <a:ext cx="25511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Cummins Account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Teams &amp; Distributors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0" y="2466975"/>
            <a:ext cx="2057400" cy="7620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/>
              <a:t>Manufacturing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0" y="4267200"/>
            <a:ext cx="2057400" cy="762000"/>
          </a:xfrm>
          <a:prstGeom prst="rect">
            <a:avLst/>
          </a:prstGeom>
          <a:solidFill>
            <a:srgbClr val="66FF66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buFont typeface="Wingdings" pitchFamily="2" charset="2"/>
              <a:buNone/>
              <a:defRPr/>
            </a:pPr>
            <a:r>
              <a:rPr lang="en-US" sz="2000"/>
              <a:t>Warranty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657600" y="2847975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486400" y="261937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Cummins Plants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24000" y="5181600"/>
            <a:ext cx="2057400" cy="781050"/>
          </a:xfrm>
          <a:prstGeom prst="rect">
            <a:avLst/>
          </a:prstGeom>
          <a:solidFill>
            <a:srgbClr val="33CC33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buFont typeface="Wingdings" pitchFamily="2" charset="2"/>
              <a:buNone/>
              <a:defRPr/>
            </a:pPr>
            <a:r>
              <a:rPr lang="en-US" sz="2000"/>
              <a:t>Parts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/>
              <a:t>&amp; Service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3657600" y="5556250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486400" y="5364163"/>
            <a:ext cx="261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Cummins Distributors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524000" y="3352800"/>
            <a:ext cx="2057400" cy="762000"/>
          </a:xfrm>
          <a:prstGeom prst="rect">
            <a:avLst/>
          </a:prstGeom>
          <a:solidFill>
            <a:srgbClr val="99FF99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buFont typeface="Wingdings" pitchFamily="2" charset="2"/>
              <a:buNone/>
              <a:defRPr/>
            </a:pPr>
            <a:r>
              <a:rPr lang="en-US" sz="2000"/>
              <a:t>Sales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486400" y="4419600"/>
            <a:ext cx="235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Cummins Warranty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3657600" y="4648200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DED07-ECFD-4883-8B34-2E2EA6326115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9699" name="Picture 2" descr="isl07_hi3qtr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724400"/>
            <a:ext cx="16176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ISLG EPA '10 Fuel 3qtr 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648200"/>
            <a:ext cx="186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</a:t>
            </a:r>
            <a:br>
              <a:rPr lang="en-US" smtClean="0"/>
            </a:br>
            <a:r>
              <a:rPr lang="en-US" smtClean="0">
                <a:solidFill>
                  <a:schemeClr val="tx1"/>
                </a:solidFill>
              </a:rPr>
              <a:t>What is the Same?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87400" y="1687513"/>
            <a:ext cx="3898900" cy="3976687"/>
          </a:xfrm>
        </p:spPr>
        <p:txBody>
          <a:bodyPr/>
          <a:lstStyle/>
          <a:p>
            <a:pPr eaLnBrk="1" hangingPunct="1"/>
            <a:r>
              <a:rPr lang="en-US" sz="2200" smtClean="0"/>
              <a:t>Major Engine Components</a:t>
            </a:r>
          </a:p>
          <a:p>
            <a:pPr lvl="1" eaLnBrk="1" hangingPunct="1"/>
            <a:r>
              <a:rPr lang="en-US" sz="1800" smtClean="0"/>
              <a:t>Block, crankshaft, main bearing, piston rods, EGR</a:t>
            </a:r>
          </a:p>
          <a:p>
            <a:pPr lvl="1" eaLnBrk="1" hangingPunct="1"/>
            <a:r>
              <a:rPr lang="en-US" sz="1800" smtClean="0"/>
              <a:t>Over 80% parts commonality</a:t>
            </a:r>
          </a:p>
          <a:p>
            <a:pPr eaLnBrk="1" hangingPunct="1"/>
            <a:r>
              <a:rPr lang="en-US" sz="2000" smtClean="0"/>
              <a:t>500 hour Maintenance Interval </a:t>
            </a:r>
          </a:p>
          <a:p>
            <a:pPr eaLnBrk="1" hangingPunct="1"/>
            <a:r>
              <a:rPr lang="en-US" sz="2000" smtClean="0"/>
              <a:t>Parts and Service</a:t>
            </a:r>
          </a:p>
          <a:p>
            <a:pPr lvl="1" eaLnBrk="1" hangingPunct="1"/>
            <a:r>
              <a:rPr lang="en-US" sz="1800" smtClean="0"/>
              <a:t>Global Cummins Distributor Network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26000" y="1687513"/>
            <a:ext cx="3898900" cy="3976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320, 300, 280, 260 and 250 HP ratings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Compatible with Cummins Diagnostic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Insite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Quickserve</a:t>
            </a:r>
            <a:r>
              <a:rPr lang="en-US" sz="1800" dirty="0" smtClean="0"/>
              <a:t> online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Manufactured in Cummins Engine Plant, North Carolina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29704" name="Picture 10" descr="ISL9_b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913" y="6276975"/>
            <a:ext cx="8382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ISL 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243638"/>
            <a:ext cx="990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42A1C-35BF-4181-8B3D-5660A866597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</a:t>
            </a:r>
            <a:br>
              <a:rPr lang="en-US" smtClean="0"/>
            </a:br>
            <a:r>
              <a:rPr lang="en-US" smtClean="0">
                <a:solidFill>
                  <a:schemeClr val="tx1"/>
                </a:solidFill>
              </a:rPr>
              <a:t>What is Different?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87400" y="1524000"/>
            <a:ext cx="3898900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/>
              <a:t>Cylinder head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2 valve vs. 4 valve (diesel)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Ignition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Spark Ignition (SI) vs. Compression (diesel)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Fuel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Intake manifold vs. Common rail injection (diesel)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Aftertreatment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3 way catalyst vs. Particulate Filter + Selective Catalytic Reduction (diesel)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Maintenance Cost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Incremental cost of maintenance related to ignition and overhead valve adjustments adds up to $0.03 per mile ($0.02 per km) to ISL G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26000" y="1447800"/>
            <a:ext cx="4013200" cy="3849688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Fuel Cost</a:t>
            </a:r>
          </a:p>
          <a:p>
            <a:pPr lvl="1" eaLnBrk="1" hangingPunct="1"/>
            <a:r>
              <a:rPr lang="en-US" sz="1600" dirty="0" smtClean="0"/>
              <a:t>Natural gas costs less than diesel</a:t>
            </a:r>
          </a:p>
          <a:p>
            <a:pPr lvl="1" eaLnBrk="1" hangingPunct="1"/>
            <a:r>
              <a:rPr lang="en-US" sz="1600" dirty="0" smtClean="0"/>
              <a:t>Fuel cost per mile (KM) is lower.</a:t>
            </a:r>
          </a:p>
          <a:p>
            <a:pPr eaLnBrk="1" hangingPunct="1"/>
            <a:r>
              <a:rPr lang="en-US" sz="1800" b="1" dirty="0" smtClean="0"/>
              <a:t>Lubricating Oil</a:t>
            </a:r>
          </a:p>
          <a:p>
            <a:pPr lvl="1" eaLnBrk="1" hangingPunct="1"/>
            <a:r>
              <a:rPr lang="en-US" sz="1600" dirty="0" smtClean="0"/>
              <a:t>Natural gas engines require a specific oil that meets Cummins specification CES 20074</a:t>
            </a:r>
          </a:p>
          <a:p>
            <a:pPr eaLnBrk="1" hangingPunct="1"/>
            <a:r>
              <a:rPr lang="en-US" sz="1800" b="1" dirty="0" smtClean="0"/>
              <a:t>Noise</a:t>
            </a:r>
          </a:p>
          <a:p>
            <a:pPr lvl="1" eaLnBrk="1" hangingPunct="1"/>
            <a:r>
              <a:rPr lang="en-US" sz="1600" dirty="0" smtClean="0"/>
              <a:t>Natural gas engines are up to 10db quieter at idle</a:t>
            </a:r>
            <a:endParaRPr lang="en-US" sz="1400" dirty="0" smtClean="0"/>
          </a:p>
          <a:p>
            <a:pPr eaLnBrk="1" hangingPunct="1"/>
            <a:r>
              <a:rPr lang="en-US" sz="1800" b="1" dirty="0" smtClean="0"/>
              <a:t>Compression Ratio</a:t>
            </a:r>
          </a:p>
          <a:p>
            <a:pPr lvl="1" eaLnBrk="1" hangingPunct="1"/>
            <a:r>
              <a:rPr lang="en-US" sz="1600" dirty="0" smtClean="0"/>
              <a:t>ISL G is 12:1 compression</a:t>
            </a:r>
          </a:p>
          <a:p>
            <a:pPr lvl="1" eaLnBrk="1" hangingPunct="1"/>
            <a:r>
              <a:rPr lang="en-US" sz="1600" dirty="0" smtClean="0"/>
              <a:t>Lower power density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30726" name="Picture 8" descr="ISL9_b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ISL 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L9_2010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0526" y="1219200"/>
            <a:ext cx="1536274" cy="153627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ISLG-EPA-'10-Fuel-3qtr-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219200"/>
            <a:ext cx="1524000" cy="1554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System Weight </a:t>
            </a:r>
            <a:r>
              <a:rPr lang="en-US" dirty="0" smtClean="0"/>
              <a:t>~ 60 </a:t>
            </a:r>
            <a:r>
              <a:rPr lang="en-US" dirty="0" smtClean="0"/>
              <a:t>Gallons Fuel</a:t>
            </a:r>
            <a:br>
              <a:rPr lang="en-US" dirty="0" smtClean="0"/>
            </a:br>
            <a:r>
              <a:rPr lang="en-US" sz="2000" dirty="0" smtClean="0"/>
              <a:t>CNG – 1,000 lbs more</a:t>
            </a:r>
            <a:br>
              <a:rPr lang="en-US" sz="2000" dirty="0" smtClean="0"/>
            </a:br>
            <a:r>
              <a:rPr lang="en-US" sz="2000" dirty="0" smtClean="0"/>
              <a:t>LNG –  </a:t>
            </a:r>
            <a:r>
              <a:rPr lang="en-US" sz="2000" dirty="0" smtClean="0"/>
              <a:t>300 </a:t>
            </a:r>
            <a:r>
              <a:rPr lang="en-US" sz="2000" dirty="0" smtClean="0"/>
              <a:t>lbs more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25C8-C12B-491E-8023-D992C92D8D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2743200"/>
          <a:ext cx="8001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019"/>
                <a:gridCol w="2333877"/>
                <a:gridCol w="3403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ISL9 Diesel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ISL G Natural 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1,695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1,625</a:t>
                      </a:r>
                      <a:r>
                        <a:rPr lang="en-US" baseline="0" dirty="0" smtClean="0"/>
                        <a:t> 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Fuel</a:t>
                      </a:r>
                      <a:r>
                        <a:rPr lang="en-US" baseline="0" dirty="0" smtClean="0"/>
                        <a:t> Tanks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Diesel</a:t>
                      </a:r>
                      <a:r>
                        <a:rPr lang="en-US" baseline="0" dirty="0" smtClean="0"/>
                        <a:t>  (60 Gal)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lbs (600 lbs </a:t>
                      </a:r>
                      <a:r>
                        <a:rPr lang="en-US" dirty="0" smtClean="0"/>
                        <a:t>Full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CNG 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smtClean="0"/>
                        <a:t>60 DGE)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1,600</a:t>
                      </a:r>
                      <a:r>
                        <a:rPr lang="en-US" baseline="0" dirty="0" smtClean="0"/>
                        <a:t> lbs (2,000 lbs </a:t>
                      </a:r>
                      <a:r>
                        <a:rPr lang="en-US" baseline="0" dirty="0" smtClean="0"/>
                        <a:t>Full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LNG 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smtClean="0"/>
                        <a:t>68 DGE)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815 </a:t>
                      </a:r>
                      <a:r>
                        <a:rPr lang="en-US" dirty="0" smtClean="0"/>
                        <a:t>lbs (</a:t>
                      </a:r>
                      <a:r>
                        <a:rPr lang="en-US" dirty="0" smtClean="0"/>
                        <a:t>1,288 </a:t>
                      </a:r>
                      <a:r>
                        <a:rPr lang="en-US" dirty="0" smtClean="0"/>
                        <a:t>lbs </a:t>
                      </a:r>
                      <a:r>
                        <a:rPr lang="en-US" dirty="0" smtClean="0"/>
                        <a:t>Full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Weight </a:t>
                      </a:r>
                      <a:r>
                        <a:rPr lang="en-US" sz="1800" b="1" dirty="0" smtClean="0"/>
                        <a:t>(Full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2,695 lbs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CNG - 3,725 lb</a:t>
                      </a:r>
                    </a:p>
                    <a:p>
                      <a:r>
                        <a:rPr lang="en-US" b="1" baseline="0" dirty="0" smtClean="0"/>
                        <a:t>LNG -  </a:t>
                      </a:r>
                      <a:r>
                        <a:rPr lang="en-US" b="1" baseline="0" dirty="0" smtClean="0"/>
                        <a:t>3.013 </a:t>
                      </a:r>
                      <a:r>
                        <a:rPr lang="en-US" b="1" baseline="0" dirty="0" smtClean="0"/>
                        <a:t>lb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858000" y="5867400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900" name="Rectang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2010 Engines </a:t>
            </a:r>
            <a:r>
              <a:rPr lang="en-US" sz="3600" dirty="0" smtClean="0"/>
              <a:t>Aftertreatment Comparison</a:t>
            </a:r>
            <a:endParaRPr lang="en-US" sz="3600" dirty="0"/>
          </a:p>
        </p:txBody>
      </p:sp>
      <p:sp>
        <p:nvSpPr>
          <p:cNvPr id="31748" name="Slide Number Placeholder 6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5F9FD-2E95-4CF8-A507-F21E40FA633F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1288" y="4437063"/>
            <a:ext cx="4506912" cy="1924050"/>
            <a:chOff x="912" y="955"/>
            <a:chExt cx="4608" cy="2120"/>
          </a:xfrm>
        </p:grpSpPr>
        <p:sp>
          <p:nvSpPr>
            <p:cNvPr id="31803" name="Line 6"/>
            <p:cNvSpPr>
              <a:spLocks noChangeShapeType="1"/>
            </p:cNvSpPr>
            <p:nvPr/>
          </p:nvSpPr>
          <p:spPr bwMode="auto">
            <a:xfrm flipH="1">
              <a:off x="2592" y="2304"/>
              <a:ext cx="432" cy="0"/>
            </a:xfrm>
            <a:prstGeom prst="line">
              <a:avLst/>
            </a:prstGeom>
            <a:noFill/>
            <a:ln w="38100">
              <a:solidFill>
                <a:srgbClr val="DE0533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804" name="Picture 7" descr="CPF_Profile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2064"/>
              <a:ext cx="160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05" name="Picture 8" descr="ISL_G_TurboProfi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55"/>
              <a:ext cx="2352" cy="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06" name="Rectangle 9"/>
            <p:cNvSpPr>
              <a:spLocks noChangeArrowheads="1"/>
            </p:cNvSpPr>
            <p:nvPr/>
          </p:nvSpPr>
          <p:spPr bwMode="auto">
            <a:xfrm>
              <a:off x="1320" y="2235"/>
              <a:ext cx="480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Cummins TWC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10792" y="838200"/>
            <a:ext cx="5499771" cy="3311525"/>
            <a:chOff x="-162" y="1200"/>
            <a:chExt cx="5692" cy="334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989" y="2651"/>
              <a:ext cx="200" cy="634"/>
              <a:chOff x="3982" y="2651"/>
              <a:chExt cx="200" cy="634"/>
            </a:xfrm>
          </p:grpSpPr>
          <p:sp>
            <p:nvSpPr>
              <p:cNvPr id="31798" name="Line 12"/>
              <p:cNvSpPr>
                <a:spLocks noChangeShapeType="1"/>
              </p:cNvSpPr>
              <p:nvPr/>
            </p:nvSpPr>
            <p:spPr bwMode="auto">
              <a:xfrm flipV="1">
                <a:off x="3982" y="2651"/>
                <a:ext cx="0" cy="63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Line 13"/>
              <p:cNvSpPr>
                <a:spLocks noChangeShapeType="1"/>
              </p:cNvSpPr>
              <p:nvPr/>
            </p:nvSpPr>
            <p:spPr bwMode="auto">
              <a:xfrm flipV="1">
                <a:off x="4032" y="2651"/>
                <a:ext cx="0" cy="63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Line 14"/>
              <p:cNvSpPr>
                <a:spLocks noChangeShapeType="1"/>
              </p:cNvSpPr>
              <p:nvPr/>
            </p:nvSpPr>
            <p:spPr bwMode="auto">
              <a:xfrm flipV="1">
                <a:off x="4082" y="2651"/>
                <a:ext cx="0" cy="63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Line 15"/>
              <p:cNvSpPr>
                <a:spLocks noChangeShapeType="1"/>
              </p:cNvSpPr>
              <p:nvPr/>
            </p:nvSpPr>
            <p:spPr bwMode="auto">
              <a:xfrm flipV="1">
                <a:off x="4132" y="2651"/>
                <a:ext cx="0" cy="63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Line 16"/>
              <p:cNvSpPr>
                <a:spLocks noChangeShapeType="1"/>
              </p:cNvSpPr>
              <p:nvPr/>
            </p:nvSpPr>
            <p:spPr bwMode="auto">
              <a:xfrm flipV="1">
                <a:off x="4182" y="2651"/>
                <a:ext cx="0" cy="63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5" name="Line 17"/>
            <p:cNvSpPr>
              <a:spLocks noChangeShapeType="1"/>
            </p:cNvSpPr>
            <p:nvPr/>
          </p:nvSpPr>
          <p:spPr bwMode="auto">
            <a:xfrm>
              <a:off x="1613" y="3312"/>
              <a:ext cx="2419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AutoShape 18" descr="Dashed horizontal"/>
            <p:cNvSpPr>
              <a:spLocks noChangeArrowheads="1"/>
            </p:cNvSpPr>
            <p:nvPr/>
          </p:nvSpPr>
          <p:spPr bwMode="auto">
            <a:xfrm>
              <a:off x="-53" y="3240"/>
              <a:ext cx="883" cy="864"/>
            </a:xfrm>
            <a:prstGeom prst="roundRect">
              <a:avLst>
                <a:gd name="adj" fmla="val 16667"/>
              </a:avLst>
            </a:prstGeom>
            <a:pattFill prst="dashHorz">
              <a:fgClr>
                <a:srgbClr val="66CCFF"/>
              </a:fgClr>
              <a:bgClr>
                <a:schemeClr val="bg1"/>
              </a:bgClr>
            </a:patt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Rectangle 19"/>
            <p:cNvSpPr>
              <a:spLocks noChangeArrowheads="1"/>
            </p:cNvSpPr>
            <p:nvPr/>
          </p:nvSpPr>
          <p:spPr bwMode="auto">
            <a:xfrm>
              <a:off x="230" y="3024"/>
              <a:ext cx="807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Line 20"/>
            <p:cNvSpPr>
              <a:spLocks noChangeShapeType="1"/>
            </p:cNvSpPr>
            <p:nvPr/>
          </p:nvSpPr>
          <p:spPr bwMode="auto">
            <a:xfrm>
              <a:off x="1210" y="2259"/>
              <a:ext cx="57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21"/>
            <p:cNvSpPr>
              <a:spLocks noChangeShapeType="1"/>
            </p:cNvSpPr>
            <p:nvPr/>
          </p:nvSpPr>
          <p:spPr bwMode="auto">
            <a:xfrm>
              <a:off x="1210" y="2387"/>
              <a:ext cx="57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22"/>
            <p:cNvSpPr>
              <a:spLocks noChangeShapeType="1"/>
            </p:cNvSpPr>
            <p:nvPr/>
          </p:nvSpPr>
          <p:spPr bwMode="auto">
            <a:xfrm>
              <a:off x="1482" y="2506"/>
              <a:ext cx="0" cy="74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23"/>
            <p:cNvSpPr>
              <a:spLocks/>
            </p:cNvSpPr>
            <p:nvPr/>
          </p:nvSpPr>
          <p:spPr bwMode="auto">
            <a:xfrm>
              <a:off x="1425" y="2322"/>
              <a:ext cx="57" cy="230"/>
            </a:xfrm>
            <a:custGeom>
              <a:avLst/>
              <a:gdLst>
                <a:gd name="T0" fmla="*/ 0 w 57"/>
                <a:gd name="T1" fmla="*/ 0 h 230"/>
                <a:gd name="T2" fmla="*/ 57 w 57"/>
                <a:gd name="T3" fmla="*/ 0 h 230"/>
                <a:gd name="T4" fmla="*/ 57 w 57"/>
                <a:gd name="T5" fmla="*/ 230 h 230"/>
                <a:gd name="T6" fmla="*/ 0 60000 65536"/>
                <a:gd name="T7" fmla="*/ 0 60000 65536"/>
                <a:gd name="T8" fmla="*/ 0 60000 65536"/>
                <a:gd name="T9" fmla="*/ 0 w 57"/>
                <a:gd name="T10" fmla="*/ 0 h 230"/>
                <a:gd name="T11" fmla="*/ 57 w 57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30">
                  <a:moveTo>
                    <a:pt x="0" y="0"/>
                  </a:moveTo>
                  <a:lnTo>
                    <a:pt x="57" y="0"/>
                  </a:lnTo>
                  <a:lnTo>
                    <a:pt x="57" y="23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24"/>
            <p:cNvSpPr>
              <a:spLocks noChangeShapeType="1"/>
            </p:cNvSpPr>
            <p:nvPr/>
          </p:nvSpPr>
          <p:spPr bwMode="auto">
            <a:xfrm>
              <a:off x="1332" y="2291"/>
              <a:ext cx="5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25"/>
            <p:cNvSpPr>
              <a:spLocks noChangeShapeType="1"/>
            </p:cNvSpPr>
            <p:nvPr/>
          </p:nvSpPr>
          <p:spPr bwMode="auto">
            <a:xfrm flipV="1">
              <a:off x="1332" y="2333"/>
              <a:ext cx="5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26"/>
            <p:cNvSpPr>
              <a:spLocks noChangeShapeType="1"/>
            </p:cNvSpPr>
            <p:nvPr/>
          </p:nvSpPr>
          <p:spPr bwMode="auto">
            <a:xfrm flipH="1">
              <a:off x="3149" y="232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65" name="Picture 27" descr="CPF_Profile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6" y="2112"/>
              <a:ext cx="160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7" y="1200"/>
              <a:ext cx="2103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384" y="2095"/>
              <a:ext cx="971" cy="501"/>
              <a:chOff x="306" y="2122"/>
              <a:chExt cx="971" cy="408"/>
            </a:xfrm>
          </p:grpSpPr>
          <p:pic>
            <p:nvPicPr>
              <p:cNvPr id="31796" name="Picture 30" descr="CPF_Profile_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8" y="2122"/>
                <a:ext cx="48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7" name="Picture 31" descr="CPF_Profile_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306" y="2122"/>
                <a:ext cx="490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768" name="AutoShape 32"/>
            <p:cNvSpPr>
              <a:spLocks noChangeArrowheads="1"/>
            </p:cNvSpPr>
            <p:nvPr/>
          </p:nvSpPr>
          <p:spPr bwMode="auto">
            <a:xfrm>
              <a:off x="-53" y="3240"/>
              <a:ext cx="883" cy="86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Text Box 33"/>
            <p:cNvSpPr txBox="1">
              <a:spLocks noChangeArrowheads="1"/>
            </p:cNvSpPr>
            <p:nvPr/>
          </p:nvSpPr>
          <p:spPr bwMode="auto">
            <a:xfrm>
              <a:off x="-162" y="3451"/>
              <a:ext cx="1078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accent1"/>
                  </a:solidFill>
                </a:rPr>
                <a:t>Heated</a:t>
              </a:r>
            </a:p>
            <a:p>
              <a:pPr algn="ctr" eaLnBrk="0" hangingPunct="0"/>
              <a:r>
                <a:rPr lang="en-US" sz="1400" b="1" dirty="0">
                  <a:solidFill>
                    <a:schemeClr val="accent1"/>
                  </a:solidFill>
                </a:rPr>
                <a:t>Urea Tank</a:t>
              </a:r>
            </a:p>
          </p:txBody>
        </p:sp>
        <p:sp>
          <p:nvSpPr>
            <p:cNvPr id="31770" name="Freeform 34"/>
            <p:cNvSpPr>
              <a:spLocks/>
            </p:cNvSpPr>
            <p:nvPr/>
          </p:nvSpPr>
          <p:spPr bwMode="auto">
            <a:xfrm>
              <a:off x="806" y="3485"/>
              <a:ext cx="576" cy="461"/>
            </a:xfrm>
            <a:custGeom>
              <a:avLst/>
              <a:gdLst>
                <a:gd name="T0" fmla="*/ 0 w 576"/>
                <a:gd name="T1" fmla="*/ 461 h 461"/>
                <a:gd name="T2" fmla="*/ 0 w 576"/>
                <a:gd name="T3" fmla="*/ 0 h 461"/>
                <a:gd name="T4" fmla="*/ 576 w 576"/>
                <a:gd name="T5" fmla="*/ 0 h 461"/>
                <a:gd name="T6" fmla="*/ 0 60000 65536"/>
                <a:gd name="T7" fmla="*/ 0 60000 65536"/>
                <a:gd name="T8" fmla="*/ 0 60000 65536"/>
                <a:gd name="T9" fmla="*/ 0 w 576"/>
                <a:gd name="T10" fmla="*/ 0 h 461"/>
                <a:gd name="T11" fmla="*/ 576 w 576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461">
                  <a:moveTo>
                    <a:pt x="0" y="461"/>
                  </a:moveTo>
                  <a:lnTo>
                    <a:pt x="0" y="0"/>
                  </a:lnTo>
                  <a:lnTo>
                    <a:pt x="576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309" y="3197"/>
              <a:ext cx="345" cy="403"/>
              <a:chOff x="1309" y="3197"/>
              <a:chExt cx="345" cy="403"/>
            </a:xfrm>
          </p:grpSpPr>
          <p:sp>
            <p:nvSpPr>
              <p:cNvPr id="31787" name="Rectangle 36"/>
              <p:cNvSpPr>
                <a:spLocks noChangeArrowheads="1"/>
              </p:cNvSpPr>
              <p:nvPr/>
            </p:nvSpPr>
            <p:spPr bwMode="auto">
              <a:xfrm>
                <a:off x="1309" y="3197"/>
                <a:ext cx="345" cy="40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358" y="3238"/>
                <a:ext cx="246" cy="288"/>
                <a:chOff x="1349" y="3238"/>
                <a:chExt cx="246" cy="288"/>
              </a:xfrm>
            </p:grpSpPr>
            <p:sp>
              <p:nvSpPr>
                <p:cNvPr id="31789" name="Line 38"/>
                <p:cNvSpPr>
                  <a:spLocks noChangeShapeType="1"/>
                </p:cNvSpPr>
                <p:nvPr/>
              </p:nvSpPr>
              <p:spPr bwMode="auto">
                <a:xfrm>
                  <a:off x="1349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0" name="Line 39"/>
                <p:cNvSpPr>
                  <a:spLocks noChangeShapeType="1"/>
                </p:cNvSpPr>
                <p:nvPr/>
              </p:nvSpPr>
              <p:spPr bwMode="auto">
                <a:xfrm>
                  <a:off x="1390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1" name="Line 40"/>
                <p:cNvSpPr>
                  <a:spLocks noChangeShapeType="1"/>
                </p:cNvSpPr>
                <p:nvPr/>
              </p:nvSpPr>
              <p:spPr bwMode="auto">
                <a:xfrm>
                  <a:off x="1431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2" name="Line 41"/>
                <p:cNvSpPr>
                  <a:spLocks noChangeShapeType="1"/>
                </p:cNvSpPr>
                <p:nvPr/>
              </p:nvSpPr>
              <p:spPr bwMode="auto">
                <a:xfrm>
                  <a:off x="1472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3" name="Line 42"/>
                <p:cNvSpPr>
                  <a:spLocks noChangeShapeType="1"/>
                </p:cNvSpPr>
                <p:nvPr/>
              </p:nvSpPr>
              <p:spPr bwMode="auto">
                <a:xfrm>
                  <a:off x="1513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4" name="Line 43"/>
                <p:cNvSpPr>
                  <a:spLocks noChangeShapeType="1"/>
                </p:cNvSpPr>
                <p:nvPr/>
              </p:nvSpPr>
              <p:spPr bwMode="auto">
                <a:xfrm>
                  <a:off x="1554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5" name="Line 44"/>
                <p:cNvSpPr>
                  <a:spLocks noChangeShapeType="1"/>
                </p:cNvSpPr>
                <p:nvPr/>
              </p:nvSpPr>
              <p:spPr bwMode="auto">
                <a:xfrm>
                  <a:off x="1595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72" name="Text Box 45"/>
            <p:cNvSpPr txBox="1">
              <a:spLocks noChangeArrowheads="1"/>
            </p:cNvSpPr>
            <p:nvPr/>
          </p:nvSpPr>
          <p:spPr bwMode="auto">
            <a:xfrm>
              <a:off x="1231" y="3590"/>
              <a:ext cx="1061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1"/>
                  </a:solidFill>
                </a:rPr>
                <a:t>Urea Dosing Control Unit</a:t>
              </a:r>
            </a:p>
          </p:txBody>
        </p:sp>
        <p:sp>
          <p:nvSpPr>
            <p:cNvPr id="31773" name="Text Box 46"/>
            <p:cNvSpPr txBox="1">
              <a:spLocks noChangeArrowheads="1"/>
            </p:cNvSpPr>
            <p:nvPr/>
          </p:nvSpPr>
          <p:spPr bwMode="auto">
            <a:xfrm>
              <a:off x="3843" y="3590"/>
              <a:ext cx="106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1"/>
                  </a:solidFill>
                </a:rPr>
                <a:t>ECM</a:t>
              </a:r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3917" y="3197"/>
              <a:ext cx="345" cy="403"/>
              <a:chOff x="1309" y="3197"/>
              <a:chExt cx="345" cy="403"/>
            </a:xfrm>
          </p:grpSpPr>
          <p:sp>
            <p:nvSpPr>
              <p:cNvPr id="31778" name="Rectangle 48"/>
              <p:cNvSpPr>
                <a:spLocks noChangeArrowheads="1"/>
              </p:cNvSpPr>
              <p:nvPr/>
            </p:nvSpPr>
            <p:spPr bwMode="auto">
              <a:xfrm>
                <a:off x="1309" y="3197"/>
                <a:ext cx="345" cy="40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1358" y="3238"/>
                <a:ext cx="246" cy="288"/>
                <a:chOff x="1349" y="3238"/>
                <a:chExt cx="246" cy="288"/>
              </a:xfrm>
            </p:grpSpPr>
            <p:sp>
              <p:nvSpPr>
                <p:cNvPr id="31780" name="Line 50"/>
                <p:cNvSpPr>
                  <a:spLocks noChangeShapeType="1"/>
                </p:cNvSpPr>
                <p:nvPr/>
              </p:nvSpPr>
              <p:spPr bwMode="auto">
                <a:xfrm>
                  <a:off x="1349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1" name="Line 51"/>
                <p:cNvSpPr>
                  <a:spLocks noChangeShapeType="1"/>
                </p:cNvSpPr>
                <p:nvPr/>
              </p:nvSpPr>
              <p:spPr bwMode="auto">
                <a:xfrm>
                  <a:off x="1390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2" name="Line 52"/>
                <p:cNvSpPr>
                  <a:spLocks noChangeShapeType="1"/>
                </p:cNvSpPr>
                <p:nvPr/>
              </p:nvSpPr>
              <p:spPr bwMode="auto">
                <a:xfrm>
                  <a:off x="1431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3" name="Line 53"/>
                <p:cNvSpPr>
                  <a:spLocks noChangeShapeType="1"/>
                </p:cNvSpPr>
                <p:nvPr/>
              </p:nvSpPr>
              <p:spPr bwMode="auto">
                <a:xfrm>
                  <a:off x="1472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4" name="Line 54"/>
                <p:cNvSpPr>
                  <a:spLocks noChangeShapeType="1"/>
                </p:cNvSpPr>
                <p:nvPr/>
              </p:nvSpPr>
              <p:spPr bwMode="auto">
                <a:xfrm>
                  <a:off x="1513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5" name="Line 55"/>
                <p:cNvSpPr>
                  <a:spLocks noChangeShapeType="1"/>
                </p:cNvSpPr>
                <p:nvPr/>
              </p:nvSpPr>
              <p:spPr bwMode="auto">
                <a:xfrm>
                  <a:off x="1554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6" name="Line 56"/>
                <p:cNvSpPr>
                  <a:spLocks noChangeShapeType="1"/>
                </p:cNvSpPr>
                <p:nvPr/>
              </p:nvSpPr>
              <p:spPr bwMode="auto">
                <a:xfrm>
                  <a:off x="1595" y="323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75" name="Text Box 57"/>
            <p:cNvSpPr txBox="1">
              <a:spLocks noChangeArrowheads="1"/>
            </p:cNvSpPr>
            <p:nvPr/>
          </p:nvSpPr>
          <p:spPr bwMode="auto">
            <a:xfrm>
              <a:off x="179" y="1873"/>
              <a:ext cx="134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chemeClr val="accent1"/>
                  </a:solidFill>
                </a:rPr>
                <a:t>SCR Catalyst</a:t>
              </a:r>
            </a:p>
          </p:txBody>
        </p:sp>
        <p:sp>
          <p:nvSpPr>
            <p:cNvPr id="31776" name="Line 58"/>
            <p:cNvSpPr>
              <a:spLocks noChangeShapeType="1"/>
            </p:cNvSpPr>
            <p:nvPr/>
          </p:nvSpPr>
          <p:spPr bwMode="auto">
            <a:xfrm flipH="1">
              <a:off x="115" y="232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Text Box 59"/>
            <p:cNvSpPr txBox="1">
              <a:spLocks noChangeArrowheads="1"/>
            </p:cNvSpPr>
            <p:nvPr/>
          </p:nvSpPr>
          <p:spPr bwMode="auto">
            <a:xfrm>
              <a:off x="1557" y="1873"/>
              <a:ext cx="162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chemeClr val="accent1"/>
                  </a:solidFill>
                </a:rPr>
                <a:t>Particulate Filter</a:t>
              </a:r>
            </a:p>
          </p:txBody>
        </p:sp>
      </p:grpSp>
      <p:pic>
        <p:nvPicPr>
          <p:cNvPr id="31751" name="Picture 60" descr="IS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345113"/>
            <a:ext cx="2286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Line 62"/>
          <p:cNvSpPr>
            <a:spLocks noChangeShapeType="1"/>
          </p:cNvSpPr>
          <p:nvPr/>
        </p:nvSpPr>
        <p:spPr bwMode="auto">
          <a:xfrm>
            <a:off x="1763713" y="4292600"/>
            <a:ext cx="6192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1753" name="Picture 8" descr="ISL9_bl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2057400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8" descr="http://www.nationaltransportllc.com/userfiles/califor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113" y="76200"/>
            <a:ext cx="17668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9325" y="5746750"/>
            <a:ext cx="350838" cy="476250"/>
          </a:xfrm>
          <a:noFill/>
        </p:spPr>
        <p:txBody>
          <a:bodyPr/>
          <a:lstStyle/>
          <a:p>
            <a:fld id="{8488E2D9-EE1F-48BF-8208-F2FDDACBB934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165950" name="Group 62"/>
          <p:cNvGraphicFramePr>
            <a:graphicFrameLocks noGrp="1"/>
          </p:cNvGraphicFramePr>
          <p:nvPr>
            <p:ph type="tbl" idx="1"/>
          </p:nvPr>
        </p:nvGraphicFramePr>
        <p:xfrm>
          <a:off x="955675" y="2895600"/>
          <a:ext cx="7380288" cy="1752600"/>
        </p:xfrm>
        <a:graphic>
          <a:graphicData uri="http://schemas.openxmlformats.org/drawingml/2006/table">
            <a:tbl>
              <a:tblPr/>
              <a:tblGrid>
                <a:gridCol w="819150"/>
                <a:gridCol w="820738"/>
                <a:gridCol w="820737"/>
                <a:gridCol w="819150"/>
                <a:gridCol w="820738"/>
                <a:gridCol w="819150"/>
                <a:gridCol w="820737"/>
                <a:gridCol w="820738"/>
                <a:gridCol w="819150"/>
              </a:tblGrid>
              <a:tr h="333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NMHC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FTP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FTP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EE2E2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7" name="Text Box 49"/>
          <p:cNvSpPr txBox="1">
            <a:spLocks noChangeArrowheads="1"/>
          </p:cNvSpPr>
          <p:nvPr/>
        </p:nvSpPr>
        <p:spPr bwMode="auto">
          <a:xfrm>
            <a:off x="415925" y="1524000"/>
            <a:ext cx="8728075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California Air Resources Board - Executive Order Shows Emissions Results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ISL G is under 2010 NOx and PM regulations</a:t>
            </a:r>
          </a:p>
        </p:txBody>
      </p:sp>
      <p:sp>
        <p:nvSpPr>
          <p:cNvPr id="24628" name="Line 50"/>
          <p:cNvSpPr>
            <a:spLocks noChangeShapeType="1"/>
          </p:cNvSpPr>
          <p:nvPr/>
        </p:nvSpPr>
        <p:spPr bwMode="auto">
          <a:xfrm flipV="1">
            <a:off x="111125" y="4254500"/>
            <a:ext cx="8763000" cy="127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29" name="Text Box 51"/>
          <p:cNvSpPr txBox="1">
            <a:spLocks noChangeArrowheads="1"/>
          </p:cNvSpPr>
          <p:nvPr/>
        </p:nvSpPr>
        <p:spPr bwMode="auto">
          <a:xfrm>
            <a:off x="2397125" y="4648200"/>
            <a:ext cx="41910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FTP: Federal Test Procedure [ transient and steady state ]</a:t>
            </a:r>
          </a:p>
          <a:p>
            <a:pPr>
              <a:spcBef>
                <a:spcPct val="50000"/>
              </a:spcBef>
            </a:pPr>
            <a:r>
              <a:rPr lang="en-US" sz="800"/>
              <a:t>EURO: Euro III European Steady-State Cycle</a:t>
            </a:r>
          </a:p>
          <a:p>
            <a:pPr>
              <a:spcBef>
                <a:spcPct val="50000"/>
              </a:spcBef>
            </a:pPr>
            <a:r>
              <a:rPr lang="en-US" sz="800"/>
              <a:t>STD: standard or emissions test cap</a:t>
            </a:r>
          </a:p>
          <a:p>
            <a:pPr>
              <a:spcBef>
                <a:spcPct val="50000"/>
              </a:spcBef>
            </a:pPr>
            <a:r>
              <a:rPr lang="en-US" sz="800"/>
              <a:t>CERT: certification level</a:t>
            </a:r>
          </a:p>
        </p:txBody>
      </p:sp>
      <p:sp>
        <p:nvSpPr>
          <p:cNvPr id="24630" name="Line 53"/>
          <p:cNvSpPr>
            <a:spLocks noChangeShapeType="1"/>
          </p:cNvSpPr>
          <p:nvPr/>
        </p:nvSpPr>
        <p:spPr bwMode="auto">
          <a:xfrm>
            <a:off x="3048000" y="2362200"/>
            <a:ext cx="492125" cy="2133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31" name="Line 54"/>
          <p:cNvSpPr>
            <a:spLocks noChangeShapeType="1"/>
          </p:cNvSpPr>
          <p:nvPr/>
        </p:nvSpPr>
        <p:spPr bwMode="auto">
          <a:xfrm>
            <a:off x="4114800" y="2286000"/>
            <a:ext cx="2625725" cy="21780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32" name="Rectangle 5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62800" cy="838200"/>
          </a:xfrm>
          <a:noFill/>
        </p:spPr>
        <p:txBody>
          <a:bodyPr lIns="91440" rIns="91440" bIns="45720" anchor="t"/>
          <a:lstStyle/>
          <a:p>
            <a:pPr eaLnBrk="1" hangingPunct="1"/>
            <a:r>
              <a:rPr lang="en-US" sz="2800" b="1" smtClean="0"/>
              <a:t>Tough California Emissions Standards and Cummins Westport Engines</a:t>
            </a:r>
            <a:endParaRPr lang="en-US" sz="1800" b="1" smtClean="0">
              <a:solidFill>
                <a:schemeClr val="tx1"/>
              </a:solidFill>
            </a:endParaRPr>
          </a:p>
        </p:txBody>
      </p:sp>
      <p:sp>
        <p:nvSpPr>
          <p:cNvPr id="24633" name="TextBox 10"/>
          <p:cNvSpPr txBox="1">
            <a:spLocks noChangeArrowheads="1"/>
          </p:cNvSpPr>
          <p:nvPr/>
        </p:nvSpPr>
        <p:spPr bwMode="auto">
          <a:xfrm>
            <a:off x="873125" y="5486400"/>
            <a:ext cx="5910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Further Reductions are Being Explored</a:t>
            </a:r>
          </a:p>
          <a:p>
            <a:pPr lvl="1">
              <a:buFont typeface="Arial" charset="0"/>
              <a:buChar char="•"/>
            </a:pPr>
            <a:r>
              <a:rPr lang="en-US" sz="2000" b="1" dirty="0"/>
              <a:t> Sub Ambient</a:t>
            </a:r>
          </a:p>
          <a:p>
            <a:pPr lvl="1">
              <a:buFont typeface="Arial" charset="0"/>
              <a:buChar char="•"/>
            </a:pPr>
            <a:r>
              <a:rPr lang="en-US" sz="2000" b="1" dirty="0"/>
              <a:t>“Zero”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296863"/>
            <a:ext cx="5541367" cy="890587"/>
          </a:xfrm>
        </p:spPr>
        <p:txBody>
          <a:bodyPr/>
          <a:lstStyle/>
          <a:p>
            <a:r>
              <a:rPr lang="en-US" altLang="zh-CN" sz="2800" b="1" dirty="0" smtClean="0">
                <a:ea typeface="SimSun" pitchFamily="2" charset="-122"/>
              </a:rPr>
              <a:t>Internal Combustion Engines &amp; Green House Gases (GHG)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err="1" smtClean="0"/>
              <a:t>Biomethane</a:t>
            </a:r>
            <a:r>
              <a:rPr lang="en-US" sz="2800" i="1" dirty="0" smtClean="0"/>
              <a:t> Impact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4419600"/>
            <a:ext cx="28194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Bio Fuel improves GHG impact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Arial Narrow" pitchFamily="34" charset="0"/>
              </a:rPr>
              <a:t>Biomethane: 75-200% reduction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03648" y="5733256"/>
            <a:ext cx="3879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9900"/>
                </a:solidFill>
                <a:latin typeface="Arial Narrow" pitchFamily="34" charset="0"/>
              </a:rPr>
              <a:t>Compressed Natural Gas - 22% GHG reduction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3779912" y="5085184"/>
            <a:ext cx="3960440" cy="72008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7020272" y="5157192"/>
            <a:ext cx="194421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/>
              <a:t>Source:http</a:t>
            </a:r>
            <a:r>
              <a:rPr lang="en-US" sz="1000" dirty="0"/>
              <a:t>://</a:t>
            </a:r>
            <a:r>
              <a:rPr lang="en-US" sz="1000" dirty="0" err="1"/>
              <a:t>www.nsca.org.uk</a:t>
            </a:r>
            <a:r>
              <a:rPr lang="en-US" sz="1000" dirty="0"/>
              <a:t>/assets/biogas_ as_transport_fuel_june06.pdf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77000" y="228600"/>
            <a:ext cx="2373313" cy="1698625"/>
            <a:chOff x="4080" y="1234"/>
            <a:chExt cx="1495" cy="1070"/>
          </a:xfrm>
        </p:grpSpPr>
        <p:pic>
          <p:nvPicPr>
            <p:cNvPr id="2872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1234"/>
              <a:ext cx="1495" cy="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8722" name="Text Box 11"/>
            <p:cNvSpPr txBox="1">
              <a:spLocks noChangeArrowheads="1"/>
            </p:cNvSpPr>
            <p:nvPr/>
          </p:nvSpPr>
          <p:spPr bwMode="auto">
            <a:xfrm>
              <a:off x="4368" y="2064"/>
              <a:ext cx="9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Bowerman Landfill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29400" y="2057400"/>
            <a:ext cx="2051050" cy="2362200"/>
            <a:chOff x="4080" y="1440"/>
            <a:chExt cx="1292" cy="1488"/>
          </a:xfrm>
        </p:grpSpPr>
        <p:pic>
          <p:nvPicPr>
            <p:cNvPr id="2871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129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0" name="Text Box 14"/>
            <p:cNvSpPr txBox="1">
              <a:spLocks noChangeArrowheads="1"/>
            </p:cNvSpPr>
            <p:nvPr/>
          </p:nvSpPr>
          <p:spPr bwMode="auto">
            <a:xfrm>
              <a:off x="4396" y="1440"/>
              <a:ext cx="6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WM Altamont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43000" y="1981200"/>
            <a:ext cx="4495800" cy="3429000"/>
            <a:chOff x="672" y="1200"/>
            <a:chExt cx="4272" cy="2400"/>
          </a:xfrm>
        </p:grpSpPr>
        <p:sp>
          <p:nvSpPr>
            <p:cNvPr id="28682" name="Rectangle 16"/>
            <p:cNvSpPr>
              <a:spLocks noChangeArrowheads="1"/>
            </p:cNvSpPr>
            <p:nvPr/>
          </p:nvSpPr>
          <p:spPr bwMode="auto">
            <a:xfrm>
              <a:off x="4267" y="2620"/>
              <a:ext cx="677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1,811.7 g/km </a:t>
              </a:r>
            </a:p>
          </p:txBody>
        </p:sp>
        <p:sp>
          <p:nvSpPr>
            <p:cNvPr id="28683" name="Rectangle 17"/>
            <p:cNvSpPr>
              <a:spLocks noChangeArrowheads="1"/>
            </p:cNvSpPr>
            <p:nvPr/>
          </p:nvSpPr>
          <p:spPr bwMode="auto">
            <a:xfrm>
              <a:off x="3485" y="2620"/>
              <a:ext cx="782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1,353.7g/km</a:t>
              </a:r>
            </a:p>
          </p:txBody>
        </p:sp>
        <p:sp>
          <p:nvSpPr>
            <p:cNvPr id="28684" name="Rectangle 18"/>
            <p:cNvSpPr>
              <a:spLocks noChangeArrowheads="1"/>
            </p:cNvSpPr>
            <p:nvPr/>
          </p:nvSpPr>
          <p:spPr bwMode="auto">
            <a:xfrm>
              <a:off x="2704" y="2620"/>
              <a:ext cx="781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9.7 g/km</a:t>
              </a:r>
            </a:p>
          </p:txBody>
        </p:sp>
        <p:sp>
          <p:nvSpPr>
            <p:cNvPr id="28685" name="Rectangle 19"/>
            <p:cNvSpPr>
              <a:spLocks noChangeArrowheads="1"/>
            </p:cNvSpPr>
            <p:nvPr/>
          </p:nvSpPr>
          <p:spPr bwMode="auto">
            <a:xfrm>
              <a:off x="2027" y="2620"/>
              <a:ext cx="677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179.5 g/km</a:t>
              </a:r>
            </a:p>
          </p:txBody>
        </p:sp>
        <p:sp>
          <p:nvSpPr>
            <p:cNvPr id="28686" name="Rectangle 20"/>
            <p:cNvSpPr>
              <a:spLocks noChangeArrowheads="1"/>
            </p:cNvSpPr>
            <p:nvPr/>
          </p:nvSpPr>
          <p:spPr bwMode="auto">
            <a:xfrm>
              <a:off x="1245" y="2620"/>
              <a:ext cx="782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268.8g/km</a:t>
              </a:r>
            </a:p>
          </p:txBody>
        </p:sp>
        <p:sp>
          <p:nvSpPr>
            <p:cNvPr id="28687" name="Rectangle 21"/>
            <p:cNvSpPr>
              <a:spLocks noChangeArrowheads="1"/>
            </p:cNvSpPr>
            <p:nvPr/>
          </p:nvSpPr>
          <p:spPr bwMode="auto">
            <a:xfrm>
              <a:off x="672" y="2620"/>
              <a:ext cx="573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100"/>
                <a:t>Diesel</a:t>
              </a:r>
            </a:p>
          </p:txBody>
        </p:sp>
        <p:sp>
          <p:nvSpPr>
            <p:cNvPr id="28688" name="Rectangle 22"/>
            <p:cNvSpPr>
              <a:spLocks noChangeArrowheads="1"/>
            </p:cNvSpPr>
            <p:nvPr/>
          </p:nvSpPr>
          <p:spPr bwMode="auto">
            <a:xfrm>
              <a:off x="4267" y="1576"/>
              <a:ext cx="677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1,402.4 g/km</a:t>
              </a:r>
            </a:p>
          </p:txBody>
        </p:sp>
        <p:sp>
          <p:nvSpPr>
            <p:cNvPr id="28689" name="Rectangle 23"/>
            <p:cNvSpPr>
              <a:spLocks noChangeArrowheads="1"/>
            </p:cNvSpPr>
            <p:nvPr/>
          </p:nvSpPr>
          <p:spPr bwMode="auto">
            <a:xfrm>
              <a:off x="3485" y="1576"/>
              <a:ext cx="782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1,183.9 g/km</a:t>
              </a:r>
            </a:p>
          </p:txBody>
        </p:sp>
        <p:sp>
          <p:nvSpPr>
            <p:cNvPr id="28690" name="Rectangle 24"/>
            <p:cNvSpPr>
              <a:spLocks noChangeArrowheads="1"/>
            </p:cNvSpPr>
            <p:nvPr/>
          </p:nvSpPr>
          <p:spPr bwMode="auto">
            <a:xfrm>
              <a:off x="2704" y="1576"/>
              <a:ext cx="781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53.9 g/km</a:t>
              </a:r>
            </a:p>
          </p:txBody>
        </p:sp>
        <p:sp>
          <p:nvSpPr>
            <p:cNvPr id="28691" name="Rectangle 25"/>
            <p:cNvSpPr>
              <a:spLocks noChangeArrowheads="1"/>
            </p:cNvSpPr>
            <p:nvPr/>
          </p:nvSpPr>
          <p:spPr bwMode="auto">
            <a:xfrm>
              <a:off x="2027" y="1576"/>
              <a:ext cx="677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49.5 g/km</a:t>
              </a:r>
            </a:p>
          </p:txBody>
        </p:sp>
        <p:sp>
          <p:nvSpPr>
            <p:cNvPr id="28692" name="Rectangle 26"/>
            <p:cNvSpPr>
              <a:spLocks noChangeArrowheads="1"/>
            </p:cNvSpPr>
            <p:nvPr/>
          </p:nvSpPr>
          <p:spPr bwMode="auto">
            <a:xfrm>
              <a:off x="1245" y="1576"/>
              <a:ext cx="782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115 g/km</a:t>
              </a:r>
            </a:p>
          </p:txBody>
        </p:sp>
        <p:sp>
          <p:nvSpPr>
            <p:cNvPr id="28693" name="Rectangle 27"/>
            <p:cNvSpPr>
              <a:spLocks noChangeArrowheads="1"/>
            </p:cNvSpPr>
            <p:nvPr/>
          </p:nvSpPr>
          <p:spPr bwMode="auto">
            <a:xfrm>
              <a:off x="672" y="1576"/>
              <a:ext cx="573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100"/>
                <a:t>Natural Gas</a:t>
              </a:r>
            </a:p>
          </p:txBody>
        </p:sp>
        <p:sp>
          <p:nvSpPr>
            <p:cNvPr id="28694" name="Rectangle 28"/>
            <p:cNvSpPr>
              <a:spLocks noChangeArrowheads="1"/>
            </p:cNvSpPr>
            <p:nvPr/>
          </p:nvSpPr>
          <p:spPr bwMode="auto">
            <a:xfrm>
              <a:off x="4267" y="1200"/>
              <a:ext cx="677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Total</a:t>
              </a:r>
            </a:p>
          </p:txBody>
        </p:sp>
        <p:sp>
          <p:nvSpPr>
            <p:cNvPr id="28695" name="Rectangle 29"/>
            <p:cNvSpPr>
              <a:spLocks noChangeArrowheads="1"/>
            </p:cNvSpPr>
            <p:nvPr/>
          </p:nvSpPr>
          <p:spPr bwMode="auto">
            <a:xfrm>
              <a:off x="3485" y="1200"/>
              <a:ext cx="782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End user </a:t>
              </a:r>
            </a:p>
          </p:txBody>
        </p:sp>
        <p:sp>
          <p:nvSpPr>
            <p:cNvPr id="28696" name="Rectangle 30"/>
            <p:cNvSpPr>
              <a:spLocks noChangeArrowheads="1"/>
            </p:cNvSpPr>
            <p:nvPr/>
          </p:nvSpPr>
          <p:spPr bwMode="auto">
            <a:xfrm>
              <a:off x="2704" y="1200"/>
              <a:ext cx="781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Transportation and storage</a:t>
              </a:r>
            </a:p>
          </p:txBody>
        </p:sp>
        <p:sp>
          <p:nvSpPr>
            <p:cNvPr id="28697" name="Rectangle 31"/>
            <p:cNvSpPr>
              <a:spLocks noChangeArrowheads="1"/>
            </p:cNvSpPr>
            <p:nvPr/>
          </p:nvSpPr>
          <p:spPr bwMode="auto">
            <a:xfrm>
              <a:off x="2027" y="1200"/>
              <a:ext cx="677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Processing </a:t>
              </a:r>
            </a:p>
          </p:txBody>
        </p:sp>
        <p:sp>
          <p:nvSpPr>
            <p:cNvPr id="28698" name="Rectangle 32"/>
            <p:cNvSpPr>
              <a:spLocks noChangeArrowheads="1"/>
            </p:cNvSpPr>
            <p:nvPr/>
          </p:nvSpPr>
          <p:spPr bwMode="auto">
            <a:xfrm>
              <a:off x="1245" y="1200"/>
              <a:ext cx="782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r>
                <a:rPr lang="en-US" sz="1000"/>
                <a:t>Extraction</a:t>
              </a:r>
            </a:p>
          </p:txBody>
        </p:sp>
        <p:sp>
          <p:nvSpPr>
            <p:cNvPr id="28699" name="Rectangle 33"/>
            <p:cNvSpPr>
              <a:spLocks noChangeArrowheads="1"/>
            </p:cNvSpPr>
            <p:nvPr/>
          </p:nvSpPr>
          <p:spPr bwMode="auto">
            <a:xfrm>
              <a:off x="672" y="1200"/>
              <a:ext cx="573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35000"/>
                </a:spcBef>
                <a:buClr>
                  <a:srgbClr val="EE2E24"/>
                </a:buClr>
                <a:buFont typeface="Wingdings" pitchFamily="2" charset="2"/>
                <a:buNone/>
              </a:pPr>
              <a:endParaRPr lang="en-US" sz="1000"/>
            </a:p>
          </p:txBody>
        </p:sp>
        <p:sp>
          <p:nvSpPr>
            <p:cNvPr id="28700" name="Line 34"/>
            <p:cNvSpPr>
              <a:spLocks noChangeShapeType="1"/>
            </p:cNvSpPr>
            <p:nvPr/>
          </p:nvSpPr>
          <p:spPr bwMode="auto">
            <a:xfrm>
              <a:off x="672" y="1200"/>
              <a:ext cx="42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1" name="Line 35"/>
            <p:cNvSpPr>
              <a:spLocks noChangeShapeType="1"/>
            </p:cNvSpPr>
            <p:nvPr/>
          </p:nvSpPr>
          <p:spPr bwMode="auto">
            <a:xfrm>
              <a:off x="672" y="1576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2" name="Line 36"/>
            <p:cNvSpPr>
              <a:spLocks noChangeShapeType="1"/>
            </p:cNvSpPr>
            <p:nvPr/>
          </p:nvSpPr>
          <p:spPr bwMode="auto">
            <a:xfrm>
              <a:off x="672" y="2620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3" name="Line 37"/>
            <p:cNvSpPr>
              <a:spLocks noChangeShapeType="1"/>
            </p:cNvSpPr>
            <p:nvPr/>
          </p:nvSpPr>
          <p:spPr bwMode="auto">
            <a:xfrm>
              <a:off x="672" y="3600"/>
              <a:ext cx="42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4" name="Line 38"/>
            <p:cNvSpPr>
              <a:spLocks noChangeShapeType="1"/>
            </p:cNvSpPr>
            <p:nvPr/>
          </p:nvSpPr>
          <p:spPr bwMode="auto">
            <a:xfrm>
              <a:off x="672" y="1200"/>
              <a:ext cx="0" cy="2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5" name="Line 39"/>
            <p:cNvSpPr>
              <a:spLocks noChangeShapeType="1"/>
            </p:cNvSpPr>
            <p:nvPr/>
          </p:nvSpPr>
          <p:spPr bwMode="auto">
            <a:xfrm>
              <a:off x="1245" y="120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6" name="Line 40"/>
            <p:cNvSpPr>
              <a:spLocks noChangeShapeType="1"/>
            </p:cNvSpPr>
            <p:nvPr/>
          </p:nvSpPr>
          <p:spPr bwMode="auto">
            <a:xfrm>
              <a:off x="2027" y="120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7" name="Line 41"/>
            <p:cNvSpPr>
              <a:spLocks noChangeShapeType="1"/>
            </p:cNvSpPr>
            <p:nvPr/>
          </p:nvSpPr>
          <p:spPr bwMode="auto">
            <a:xfrm>
              <a:off x="2704" y="120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8" name="Line 42"/>
            <p:cNvSpPr>
              <a:spLocks noChangeShapeType="1"/>
            </p:cNvSpPr>
            <p:nvPr/>
          </p:nvSpPr>
          <p:spPr bwMode="auto">
            <a:xfrm>
              <a:off x="3485" y="120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09" name="Line 43"/>
            <p:cNvSpPr>
              <a:spLocks noChangeShapeType="1"/>
            </p:cNvSpPr>
            <p:nvPr/>
          </p:nvSpPr>
          <p:spPr bwMode="auto">
            <a:xfrm>
              <a:off x="4267" y="120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710" name="Line 44"/>
            <p:cNvSpPr>
              <a:spLocks noChangeShapeType="1"/>
            </p:cNvSpPr>
            <p:nvPr/>
          </p:nvSpPr>
          <p:spPr bwMode="auto">
            <a:xfrm>
              <a:off x="4944" y="1200"/>
              <a:ext cx="0" cy="2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28711" name="Picture 45" descr="gas 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3" y="1584"/>
              <a:ext cx="66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2" name="Picture 46" descr="refiner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3" y="1595"/>
              <a:ext cx="578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3" name="Picture 47" descr="refiner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2" y="2640"/>
              <a:ext cx="578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4" name="Picture 48" descr="AlaskanPipeli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0" y="1584"/>
              <a:ext cx="66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5" name="Picture 49" descr="AlaskanPipeli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60" y="2646"/>
              <a:ext cx="66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6" name="Picture 50" descr="ise_longbeach_bu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9" y="1584"/>
              <a:ext cx="655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7" name="Picture 51" descr="ise_longbeach_bu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9" y="2640"/>
              <a:ext cx="655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8" name="Picture 52" descr="crude oil extrac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13" y="2662"/>
              <a:ext cx="667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I  10 year anniversary Presentation Template">
  <a:themeElements>
    <a:clrScheme name="2009 CWI template 1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E2E24"/>
      </a:accent1>
      <a:accent2>
        <a:srgbClr val="0066CC"/>
      </a:accent2>
      <a:accent3>
        <a:srgbClr val="FFFFFF"/>
      </a:accent3>
      <a:accent4>
        <a:srgbClr val="000000"/>
      </a:accent4>
      <a:accent5>
        <a:srgbClr val="F5ADAC"/>
      </a:accent5>
      <a:accent6>
        <a:srgbClr val="005CB9"/>
      </a:accent6>
      <a:hlink>
        <a:srgbClr val="FA9900"/>
      </a:hlink>
      <a:folHlink>
        <a:srgbClr val="33CC33"/>
      </a:folHlink>
    </a:clrScheme>
    <a:fontScheme name="2009 CWI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 CWI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WI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WI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WI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WI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CWI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CWI 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005CB9"/>
        </a:accent6>
        <a:hlink>
          <a:srgbClr val="FA99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CWI  10 year anniversary Presentation Template</Template>
  <TotalTime>144</TotalTime>
  <Words>780</Words>
  <Application>Microsoft Office PowerPoint</Application>
  <PresentationFormat>On-screen Show (4:3)</PresentationFormat>
  <Paragraphs>269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CWI  10 year anniversary Presentation Template</vt:lpstr>
      <vt:lpstr>Cummins Westport Overview</vt:lpstr>
      <vt:lpstr>Cummins Westport Inc. (CWI) is a Joint Venture of Westport &amp; Cummins</vt:lpstr>
      <vt:lpstr>CWI: Fully integrated within Cummins.  We are Cummins’ automotive natural gas engine company </vt:lpstr>
      <vt:lpstr>Technology  What is the Same?</vt:lpstr>
      <vt:lpstr>Technology  What is Different?</vt:lpstr>
      <vt:lpstr>Estimated System Weight ~ 60 Gallons Fuel CNG – 1,000 lbs more LNG –  300 lbs more</vt:lpstr>
      <vt:lpstr>2010 Engines Aftertreatment Comparison</vt:lpstr>
      <vt:lpstr>Tough California Emissions Standards and Cummins Westport Engines</vt:lpstr>
      <vt:lpstr>Internal Combustion Engines &amp; Green House Gases (GHG) Biomethane Impact</vt:lpstr>
      <vt:lpstr>Our initial assessment indicates the current ISL G is compliant for all 2014 GHG standards except HHD Tractor Trailer.</vt:lpstr>
      <vt:lpstr>Top  North America CNG Transit Fleets</vt:lpstr>
      <vt:lpstr>www.cumminswestport.com</vt:lpstr>
    </vt:vector>
  </TitlesOfParts>
  <Company>Cummins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 G What is the Same/Different</dc:title>
  <dc:creator>dc819</dc:creator>
  <cp:lastModifiedBy>dc819</cp:lastModifiedBy>
  <cp:revision>11</cp:revision>
  <dcterms:created xsi:type="dcterms:W3CDTF">2011-09-01T23:05:54Z</dcterms:created>
  <dcterms:modified xsi:type="dcterms:W3CDTF">2011-09-06T18:08:35Z</dcterms:modified>
</cp:coreProperties>
</file>