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18" r:id="rId2"/>
    <p:sldId id="515" r:id="rId3"/>
    <p:sldId id="487" r:id="rId4"/>
    <p:sldId id="480" r:id="rId5"/>
    <p:sldId id="516" r:id="rId6"/>
    <p:sldId id="569" r:id="rId7"/>
    <p:sldId id="556" r:id="rId8"/>
    <p:sldId id="481" r:id="rId9"/>
    <p:sldId id="550" r:id="rId10"/>
    <p:sldId id="551" r:id="rId11"/>
    <p:sldId id="511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  <a:srgbClr val="00CC00"/>
    <a:srgbClr val="FF0000"/>
    <a:srgbClr val="FFFF00"/>
    <a:srgbClr val="FFFFCC"/>
    <a:srgbClr val="FF3300"/>
    <a:srgbClr val="33CC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3667" autoAdjust="0"/>
  </p:normalViewPr>
  <p:slideViewPr>
    <p:cSldViewPr>
      <p:cViewPr>
        <p:scale>
          <a:sx n="39" d="100"/>
          <a:sy n="39" d="100"/>
        </p:scale>
        <p:origin x="-355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ven%20Birck\My%20Documents\Triad\Offers%20&amp;%20Proposals\Power%20Point%20Presentations\Clean%20Cities%20Power%20Point%20Presentation\forecast%20long%20term%20fuel%20pr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Energy Information Administration: </a:t>
            </a:r>
            <a:r>
              <a:rPr lang="en-US" dirty="0"/>
              <a:t>Releas</a:t>
            </a:r>
            <a:r>
              <a:rPr lang="en-US" baseline="0" dirty="0"/>
              <a:t>e Date </a:t>
            </a:r>
            <a:r>
              <a:rPr lang="en-US" baseline="0" dirty="0" smtClean="0"/>
              <a:t>11/08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aeo2009!$A$83</c:f>
              <c:strCache>
                <c:ptCount val="1"/>
                <c:pt idx="0">
                  <c:v>   Motor Gasoline 4/</c:v>
                </c:pt>
              </c:strCache>
            </c:strRef>
          </c:tx>
          <c:marker>
            <c:symbol val="none"/>
          </c:marker>
          <c:cat>
            <c:strRef>
              <c:f>aeo2009!$B$10:$K$10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aeo2009!$B$83:$K$83</c:f>
              <c:numCache>
                <c:formatCode>0.0_)</c:formatCode>
                <c:ptCount val="10"/>
                <c:pt idx="0">
                  <c:v>263.57098388671932</c:v>
                </c:pt>
                <c:pt idx="1">
                  <c:v>282.19613647460687</c:v>
                </c:pt>
                <c:pt idx="2">
                  <c:v>328.25619506835869</c:v>
                </c:pt>
                <c:pt idx="3">
                  <c:v>237.87689208984398</c:v>
                </c:pt>
                <c:pt idx="4">
                  <c:v>299.04144287109398</c:v>
                </c:pt>
                <c:pt idx="5">
                  <c:v>322.86083984375136</c:v>
                </c:pt>
                <c:pt idx="6">
                  <c:v>344.69317626953023</c:v>
                </c:pt>
                <c:pt idx="7">
                  <c:v>362.190673828125</c:v>
                </c:pt>
                <c:pt idx="8">
                  <c:v>383.40979003906432</c:v>
                </c:pt>
                <c:pt idx="9">
                  <c:v>402.37774658203102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aeo2009!$A$84</c:f>
              <c:strCache>
                <c:ptCount val="1"/>
                <c:pt idx="0">
                  <c:v>   Diesel Fuel (distillate fuel oil) 6/</c:v>
                </c:pt>
              </c:strCache>
            </c:strRef>
          </c:tx>
          <c:marker>
            <c:symbol val="none"/>
          </c:marker>
          <c:cat>
            <c:strRef>
              <c:f>aeo2009!$B$10:$K$10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aeo2009!$B$84:$K$84</c:f>
              <c:numCache>
                <c:formatCode>0.0_)</c:formatCode>
                <c:ptCount val="10"/>
                <c:pt idx="0">
                  <c:v>271.26364135742205</c:v>
                </c:pt>
                <c:pt idx="1">
                  <c:v>287.03283691406301</c:v>
                </c:pt>
                <c:pt idx="2">
                  <c:v>381.26980590820199</c:v>
                </c:pt>
                <c:pt idx="3">
                  <c:v>274.12820434570301</c:v>
                </c:pt>
                <c:pt idx="4">
                  <c:v>289.56430053710898</c:v>
                </c:pt>
                <c:pt idx="5">
                  <c:v>317.14025878906432</c:v>
                </c:pt>
                <c:pt idx="6">
                  <c:v>345.58520507812375</c:v>
                </c:pt>
                <c:pt idx="7">
                  <c:v>365.51135253906301</c:v>
                </c:pt>
                <c:pt idx="8">
                  <c:v>389.32647705078023</c:v>
                </c:pt>
                <c:pt idx="9">
                  <c:v>408.08383178710869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1088"/>
        <c:axId val="88202624"/>
      </c:lineChart>
      <c:catAx>
        <c:axId val="8820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88202624"/>
        <c:crosses val="autoZero"/>
        <c:auto val="1"/>
        <c:lblAlgn val="ctr"/>
        <c:lblOffset val="100"/>
        <c:noMultiLvlLbl val="0"/>
      </c:catAx>
      <c:valAx>
        <c:axId val="88202624"/>
        <c:scaling>
          <c:orientation val="minMax"/>
          <c:min val="2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Cents</a:t>
                </a:r>
              </a:p>
            </c:rich>
          </c:tx>
          <c:layout/>
          <c:overlay val="0"/>
        </c:title>
        <c:numFmt formatCode="0.0_)" sourceLinked="1"/>
        <c:majorTickMark val="out"/>
        <c:minorTickMark val="none"/>
        <c:tickLblPos val="nextTo"/>
        <c:crossAx val="8820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7896DD-33B1-4A3C-8BFB-CA78B684D2AF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09156D-B762-4619-857A-4BA7A532A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7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9156D-B762-4619-857A-4BA7A532A8F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F126C12-BEF5-432E-8174-74B70D060DD9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981F6A-DE59-446B-8FC0-AFCBDA527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D141-4618-4B8A-9C6A-00B7B3D7CE9A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75A-EF2C-422C-BFD3-671A5F7B7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A7CE-39F0-4EAE-B3C9-F190B0CF88FA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A445-53B2-4DD7-B263-85F23C7AE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EDA8A8-8A0C-4493-8961-7F145AA74786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CD1C75-3C23-4719-B916-A3517EFC5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1EC2952-1A78-4AD2-BA4F-1A96005BB2E9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B2A9A35-1F55-4E77-A2E8-046249AFE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B7575-8953-4161-ADC2-5C6D0591A16B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6D9C31-20CF-47CE-815A-789A96C11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B27E35-9F0D-40C6-BBCC-9C17DE84948A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04719-1CF2-45AA-9157-13CF674BB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40C02-6FE2-4B46-BC3D-904ACCF9A17B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39C60-D834-4901-8DF7-C3F55378A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6F87-3A21-45F3-969E-894A7F4C33AE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4EBA-8C50-4191-A318-46DA82918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C448A46-AAB2-4090-B349-B70E3CD96392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58B0A5E-E8E9-4562-AF49-76ABFDFFC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12AE262-A225-4DA7-9976-6E4C1FD2BD6C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CF303DB-5DB9-4750-B96C-B12805862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2B6AE2-8BF5-40BB-8FC1-33AAE8329D41}" type="datetimeFigureOut">
              <a:rPr lang="en-US"/>
              <a:pPr>
                <a:defRPr/>
              </a:pPr>
              <a:t>10/14/2010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BD9C219-EA25-4E82-871A-53D708A45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4" r:id="rId7"/>
    <p:sldLayoutId id="2147483713" r:id="rId8"/>
    <p:sldLayoutId id="2147483714" r:id="rId9"/>
    <p:sldLayoutId id="2147483705" r:id="rId10"/>
    <p:sldLayoutId id="2147483706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1905000"/>
          </a:xfrm>
        </p:spPr>
        <p:txBody>
          <a:bodyPr anchor="ctr"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Major Challenges Confronting Equipment and Maintenance Fleet Budgets and how to solve them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49530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CC00"/>
                </a:solidFill>
              </a:rPr>
              <a:t>Green Fleet 2010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Mark Dice &amp; Keven Birck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Triad Lubrication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251" y="228600"/>
            <a:ext cx="477342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52400"/>
            <a:ext cx="2939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762000"/>
            <a:ext cx="16801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064" y="152400"/>
            <a:ext cx="9432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762000"/>
            <a:ext cx="16110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7315" y="152400"/>
            <a:ext cx="96931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809626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28600"/>
            <a:ext cx="1485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Extension by Reducing ISO Codes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3491" name="Picture 2" descr="C:\Documents and Settings\Keven Birck\My Documents\Triad\Offers &amp; Proposals\RMFMA Power Point Presentation\Extended Life Cleanliness Cod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81150"/>
            <a:ext cx="7010400" cy="4992688"/>
          </a:xfrm>
        </p:spPr>
      </p:pic>
      <p:sp>
        <p:nvSpPr>
          <p:cNvPr id="4" name="Oval 3"/>
          <p:cNvSpPr/>
          <p:nvPr/>
        </p:nvSpPr>
        <p:spPr>
          <a:xfrm>
            <a:off x="1676400" y="5181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3810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16764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3733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Las Cruces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2004 AutoCar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3539" name="Content Placeholder 4" descr="DSC008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3540" name="Content Placeholder 7" descr="Variety of Personal and Business 2007 0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Las Cruces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Morbark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Wood Chipper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63" name="Content Placeholder 5" descr="Morbark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4564" name="Content Placeholder 6" descr="Morbar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 Mexico Dept. of Transportation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10 Yd. Dump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5587" name="Content Placeholder 7" descr="D O T  Transport Filter Inst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5588" name="Content Placeholder 8" descr="Filter installed in fender well on 10 Yd  Dum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913" y="3060700"/>
            <a:ext cx="2543175" cy="169703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Artesia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Impac Side loader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6611" name="Content Placeholder 4" descr="Impac Automated Solid Waste Side Loader #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6612" name="Content Placeholder 5" descr="Impac Automated Solid Waste Side Loader #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Artesia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Yard Tug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7635" name="Content Placeholder 4" descr="DSC01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7636" name="Content Placeholder 5" descr="DSC01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Artesia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Grizzly Crane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8659" name="Content Placeholder 4" descr="Assorted Photos Nov. 2008 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8660" name="Content Placeholder 5" descr="Assorted Photos Nov. 2008 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Artesia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Volvo Loader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9683" name="Content Placeholder 4" descr="Assorted Photos Nov. 2008 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199684" name="Content Placeholder 5" descr="Assorted Photos Nov. 2008 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Chaves County Flood Control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Cat 140H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0707" name="Content Placeholder 4" descr="Chaves County Flood Control Cat 140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200708" name="Content Placeholder 5" descr="Chaves County Flood Control Cat 140H Engine Install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Current Economy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6387" name="Picture 2" descr="C:\Documents and Settings\Keven Birck\My Documents\Triad\Offers &amp; Proposals\Power Point Presentations\Pictures Power Point\tough-times-newspap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73831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Chaves County Flood Control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XL 4200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1731" name="Content Placeholder 4" descr="Chaves County Flood Control Grad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201732" name="Content Placeholder 5" descr="Chaves County Flood Control Gradall Engine install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Ruidoso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Cat 140H Motor Grader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2755" name="Content Placeholder 4" descr="Ruidoso Cat 140 H  Engine Install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46238"/>
            <a:ext cx="3394075" cy="4525962"/>
          </a:xfrm>
        </p:spPr>
      </p:pic>
      <p:pic>
        <p:nvPicPr>
          <p:cNvPr id="202756" name="Content Placeholder 5" descr="Ruidoso Cat 140 H. Engine Install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Casa Grande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3779" name="Content Placeholder 4" descr="DSC02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pic>
        <p:nvPicPr>
          <p:cNvPr id="203780" name="Content Placeholder 5" descr="DSC019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95538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90600" y="228600"/>
            <a:ext cx="7848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Our proposal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9530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Pick a piece/s of equipment out of your fleet as a test/s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Install a </a:t>
            </a:r>
            <a:r>
              <a:rPr lang="en-US" sz="3600" dirty="0" err="1" smtClean="0"/>
              <a:t>Kleenoil</a:t>
            </a:r>
            <a:r>
              <a:rPr lang="en-US" sz="3600" dirty="0" smtClean="0"/>
              <a:t> system on it. Utilize oil analysis to track the results  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If your not satisfied Triad Lubrication will refund your money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100% money back guarantee</a:t>
            </a:r>
          </a:p>
          <a:p>
            <a:pPr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990600" y="457200"/>
            <a:ext cx="9677400" cy="1219200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Do you see fuel costs going down?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Equipment Turnover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Budget cuts are requiring that equipment turnover be extended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What would it mean to get another year, two or three years out of </a:t>
            </a:r>
            <a:r>
              <a:rPr lang="en-US" u="sng" dirty="0" smtClean="0">
                <a:solidFill>
                  <a:srgbClr val="FF0000"/>
                </a:solidFill>
                <a:latin typeface="Cooper Black" pitchFamily="18" charset="0"/>
              </a:rPr>
              <a:t>YOUR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Equipment?</a:t>
            </a:r>
          </a:p>
        </p:txBody>
      </p:sp>
      <p:pic>
        <p:nvPicPr>
          <p:cNvPr id="39940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89450" y="1905000"/>
            <a:ext cx="419735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By Utilizing the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Kleenoil On-Board Oil Recycling System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You will Run </a:t>
            </a:r>
            <a:r>
              <a:rPr lang="en-US" sz="2400" u="sng" dirty="0" smtClean="0">
                <a:solidFill>
                  <a:srgbClr val="FF0000"/>
                </a:solidFill>
                <a:latin typeface="Arial Rounded MT Bold" pitchFamily="34" charset="0"/>
                <a:ea typeface="Verdana" pitchFamily="34" charset="0"/>
                <a:cs typeface="Arial" pitchFamily="34" charset="0"/>
              </a:rPr>
              <a:t>All</a:t>
            </a:r>
            <a:r>
              <a:rPr lang="en-US" sz="2400" dirty="0" smtClean="0"/>
              <a:t> your equipment on Clean Oil </a:t>
            </a:r>
            <a:r>
              <a:rPr lang="en-US" sz="2400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the Time! 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Remove </a:t>
            </a:r>
            <a:r>
              <a:rPr lang="en-US" sz="2400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particles to 1 micron in size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Remove 99.95% of </a:t>
            </a:r>
            <a:r>
              <a:rPr lang="en-US" sz="2400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water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Maximize</a:t>
            </a:r>
            <a:r>
              <a:rPr lang="en-US" sz="2400" dirty="0" smtClean="0"/>
              <a:t> life of </a:t>
            </a:r>
            <a:r>
              <a:rPr lang="en-US" sz="2400" dirty="0" smtClean="0">
                <a:solidFill>
                  <a:srgbClr val="FFFF00"/>
                </a:solidFill>
              </a:rPr>
              <a:t>engine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rgbClr val="FFFF00"/>
                </a:solidFill>
              </a:rPr>
              <a:t>hydraulic</a:t>
            </a:r>
            <a:r>
              <a:rPr lang="en-US" sz="2400" dirty="0" smtClean="0"/>
              <a:t> equipmen</a:t>
            </a:r>
            <a:r>
              <a:rPr lang="en-US" dirty="0" smtClean="0"/>
              <a:t>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65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5954" y="1752600"/>
            <a:ext cx="4423246" cy="3962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even Birck\My Documents\Triad\Logos\Product\powerup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639"/>
            <a:ext cx="7315200" cy="1585161"/>
          </a:xfrm>
          <a:prstGeom prst="rect">
            <a:avLst/>
          </a:prstGeom>
          <a:noFill/>
        </p:spPr>
      </p:pic>
      <p:pic>
        <p:nvPicPr>
          <p:cNvPr id="1027" name="Picture 3" descr="C:\Documents and Settings\Keven Birck\My Documents\Triad\Logos\Product\NNL-690 Picture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333" y="2175668"/>
            <a:ext cx="6155667" cy="376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Founded in 1978 (worldwide distribution)</a:t>
            </a:r>
          </a:p>
          <a:p>
            <a:pPr>
              <a:buNone/>
            </a:pPr>
            <a:r>
              <a:rPr lang="en-US" sz="2800" dirty="0" smtClean="0"/>
              <a:t>ISO 9001:2000 rated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Power-up can offer your fleet the following..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-boundary lubrication </a:t>
            </a:r>
            <a:r>
              <a:rPr lang="en-US" sz="2800" dirty="0" smtClean="0"/>
              <a:t>instead of metal</a:t>
            </a:r>
          </a:p>
          <a:p>
            <a:pPr>
              <a:buNone/>
            </a:pPr>
            <a:r>
              <a:rPr lang="en-US" sz="2800" dirty="0" smtClean="0"/>
              <a:t>    conditioners  (90% of wear occurs at startup)</a:t>
            </a:r>
          </a:p>
          <a:p>
            <a:pPr>
              <a:buNone/>
            </a:pPr>
            <a:r>
              <a:rPr lang="en-US" sz="2800" dirty="0" smtClean="0"/>
              <a:t>  - save up to </a:t>
            </a:r>
            <a:r>
              <a:rPr lang="en-US" sz="2800" dirty="0" smtClean="0">
                <a:solidFill>
                  <a:srgbClr val="FFFF00"/>
                </a:solidFill>
              </a:rPr>
              <a:t>15%</a:t>
            </a:r>
            <a:r>
              <a:rPr lang="en-US" sz="2800" dirty="0" smtClean="0"/>
              <a:t> on fuel costs</a:t>
            </a:r>
          </a:p>
          <a:p>
            <a:pPr>
              <a:buNone/>
            </a:pPr>
            <a:r>
              <a:rPr lang="en-US" sz="2800" dirty="0" smtClean="0"/>
              <a:t>  - </a:t>
            </a:r>
            <a:r>
              <a:rPr lang="en-US" sz="2800" smtClean="0">
                <a:solidFill>
                  <a:srgbClr val="00B0F0"/>
                </a:solidFill>
              </a:rPr>
              <a:t>lower</a:t>
            </a:r>
            <a:r>
              <a:rPr lang="en-US" sz="2800" smtClean="0"/>
              <a:t> hydraulic operating temperatures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- increase component life up to </a:t>
            </a:r>
            <a:r>
              <a:rPr lang="en-US" sz="2800" dirty="0" smtClean="0">
                <a:solidFill>
                  <a:srgbClr val="FF0000"/>
                </a:solidFill>
              </a:rPr>
              <a:t>2.5 times</a:t>
            </a:r>
          </a:p>
          <a:p>
            <a:pPr>
              <a:buNone/>
            </a:pPr>
            <a:r>
              <a:rPr lang="en-US" sz="2800" dirty="0" smtClean="0"/>
              <a:t>  - </a:t>
            </a:r>
            <a:r>
              <a:rPr lang="en-US" sz="2800" dirty="0" smtClean="0">
                <a:solidFill>
                  <a:srgbClr val="00B050"/>
                </a:solidFill>
              </a:rPr>
              <a:t>prevents</a:t>
            </a:r>
            <a:r>
              <a:rPr lang="en-US" sz="2800" dirty="0" smtClean="0"/>
              <a:t> major breakdowns and repairs</a:t>
            </a:r>
          </a:p>
          <a:p>
            <a:pPr>
              <a:buNone/>
            </a:pPr>
            <a:r>
              <a:rPr lang="en-US" sz="2800" dirty="0" smtClean="0"/>
              <a:t>  - </a:t>
            </a:r>
            <a:r>
              <a:rPr lang="en-US" sz="2800" dirty="0" smtClean="0">
                <a:solidFill>
                  <a:srgbClr val="FFFFCC"/>
                </a:solidFill>
              </a:rPr>
              <a:t>provide</a:t>
            </a:r>
            <a:r>
              <a:rPr lang="en-US" sz="2800" dirty="0" smtClean="0"/>
              <a:t> long term protection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Keven Birck\My Documents\Triad\Logos\Product\powerup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639"/>
            <a:ext cx="7315200" cy="97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Cat C15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H&amp;R Trucking</a:t>
            </a:r>
          </a:p>
          <a:p>
            <a:pPr>
              <a:buNone/>
            </a:pPr>
            <a:r>
              <a:rPr lang="en-US" dirty="0" smtClean="0"/>
              <a:t>Roswell, NM</a:t>
            </a:r>
          </a:p>
          <a:p>
            <a:pPr>
              <a:buNone/>
            </a:pPr>
            <a:r>
              <a:rPr lang="en-US" dirty="0" smtClean="0"/>
              <a:t>Delivering Feed to Dairy Farms</a:t>
            </a:r>
          </a:p>
        </p:txBody>
      </p:sp>
      <p:pic>
        <p:nvPicPr>
          <p:cNvPr id="153605" name="Picture 5" descr="C:\Documents and Settings\Keven Birck\My Documents\Triad\Customer\H&amp;R Trucking\H  R Trucking 0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38600" cy="347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52400"/>
            <a:ext cx="4816683" cy="65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10150</TotalTime>
  <Words>298</Words>
  <Application>Microsoft Office PowerPoint</Application>
  <PresentationFormat>On-screen Show (4:3)</PresentationFormat>
  <Paragraphs>62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Major Challenges Confronting Equipment and Maintenance Fleet Budgets and how to solve them </vt:lpstr>
      <vt:lpstr>Current Economy</vt:lpstr>
      <vt:lpstr>Do you see fuel costs going down? </vt:lpstr>
      <vt:lpstr>Equipment Turnover</vt:lpstr>
      <vt:lpstr>By Utilizing the Kleenoil On-Board Oil Recycling System</vt:lpstr>
      <vt:lpstr>PowerPoint Presentation</vt:lpstr>
      <vt:lpstr>PowerPoint Presentation</vt:lpstr>
      <vt:lpstr>Cat C15</vt:lpstr>
      <vt:lpstr>PowerPoint Presentation</vt:lpstr>
      <vt:lpstr>PowerPoint Presentation</vt:lpstr>
      <vt:lpstr>The Extension by Reducing ISO Codes</vt:lpstr>
      <vt:lpstr>City of Las Cruces 2004 AutoCar</vt:lpstr>
      <vt:lpstr>City of Las Cruces Morbark Wood Chipper</vt:lpstr>
      <vt:lpstr>New Mexico Dept. of Transportation 10 Yd. Dump</vt:lpstr>
      <vt:lpstr>City of Artesia Impac Side loader</vt:lpstr>
      <vt:lpstr>City of Artesia Yard Tug</vt:lpstr>
      <vt:lpstr>City of Artesia Grizzly Crane</vt:lpstr>
      <vt:lpstr>City of Artesia Volvo Loader</vt:lpstr>
      <vt:lpstr>Chaves County Flood Control Cat 140H</vt:lpstr>
      <vt:lpstr>Chaves County Flood Control XL 4200</vt:lpstr>
      <vt:lpstr>City of Ruidoso Cat 140H Motor Grader</vt:lpstr>
      <vt:lpstr>City of Casa Grande</vt:lpstr>
      <vt:lpstr>Our proposal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Money with Kleeniol Bypass Filters</dc:title>
  <dc:creator>Dice's_Ins</dc:creator>
  <cp:lastModifiedBy>Ad793Mic</cp:lastModifiedBy>
  <cp:revision>1670</cp:revision>
  <dcterms:created xsi:type="dcterms:W3CDTF">2008-11-07T23:52:32Z</dcterms:created>
  <dcterms:modified xsi:type="dcterms:W3CDTF">2010-10-14T21:23:34Z</dcterms:modified>
</cp:coreProperties>
</file>