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63" r:id="rId3"/>
    <p:sldId id="267" r:id="rId4"/>
    <p:sldId id="296" r:id="rId5"/>
    <p:sldId id="295" r:id="rId6"/>
    <p:sldId id="297" r:id="rId7"/>
    <p:sldId id="268" r:id="rId8"/>
    <p:sldId id="327" r:id="rId9"/>
    <p:sldId id="266" r:id="rId10"/>
    <p:sldId id="298" r:id="rId11"/>
    <p:sldId id="299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265" r:id="rId26"/>
    <p:sldId id="306" r:id="rId27"/>
    <p:sldId id="292" r:id="rId28"/>
    <p:sldId id="307" r:id="rId29"/>
    <p:sldId id="308" r:id="rId30"/>
    <p:sldId id="304" r:id="rId31"/>
    <p:sldId id="302" r:id="rId32"/>
    <p:sldId id="309" r:id="rId33"/>
    <p:sldId id="294" r:id="rId34"/>
    <p:sldId id="285" r:id="rId35"/>
    <p:sldId id="286" r:id="rId36"/>
    <p:sldId id="287" r:id="rId37"/>
    <p:sldId id="288" r:id="rId38"/>
    <p:sldId id="257" r:id="rId39"/>
    <p:sldId id="311" r:id="rId40"/>
    <p:sldId id="270" r:id="rId41"/>
    <p:sldId id="310" r:id="rId42"/>
    <p:sldId id="312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79" autoAdjust="0"/>
  </p:normalViewPr>
  <p:slideViewPr>
    <p:cSldViewPr snapToGrid="0" snapToObjects="1">
      <p:cViewPr varScale="1">
        <p:scale>
          <a:sx n="65" d="100"/>
          <a:sy n="65" d="100"/>
        </p:scale>
        <p:origin x="-127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 Franchise Benchmark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Pt>
            <c:idx val="0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Average SF Retail Sale Price</c:v>
                </c:pt>
              </c:strCache>
            </c:strRef>
          </c:cat>
          <c:val>
            <c:numRef>
              <c:f>Sheet1!$B$2</c:f>
              <c:numCache>
                <c:formatCode>"$"#,##0_);[Red]\("$"#,##0\)</c:formatCode>
                <c:ptCount val="1"/>
                <c:pt idx="0">
                  <c:v>17395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 Combined Benchmark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Average SF Retail Sale Price</c:v>
                </c:pt>
              </c:strCache>
            </c:strRef>
          </c:cat>
          <c:val>
            <c:numRef>
              <c:f>Sheet1!$C$2</c:f>
              <c:numCache>
                <c:formatCode>"$"#,##0_);[Red]\("$"#,##0\)</c:formatCode>
                <c:ptCount val="1"/>
                <c:pt idx="0">
                  <c:v>14547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Independent Benchmark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Average SF Retail Sale Price</c:v>
                </c:pt>
              </c:strCache>
            </c:strRef>
          </c:cat>
          <c:val>
            <c:numRef>
              <c:f>Sheet1!$D$2</c:f>
              <c:numCache>
                <c:formatCode>"$"#,##0_);[Red]\("$"#,##0\)</c:formatCode>
                <c:ptCount val="1"/>
                <c:pt idx="0">
                  <c:v>11699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7858816"/>
        <c:axId val="47860352"/>
      </c:barChart>
      <c:catAx>
        <c:axId val="478588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7860352"/>
        <c:crosses val="autoZero"/>
        <c:auto val="1"/>
        <c:lblAlgn val="ctr"/>
        <c:lblOffset val="100"/>
        <c:noMultiLvlLbl val="0"/>
      </c:catAx>
      <c:valAx>
        <c:axId val="47860352"/>
        <c:scaling>
          <c:orientation val="minMax"/>
          <c:max val="18000"/>
          <c:min val="0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47858816"/>
        <c:crossesAt val="1"/>
        <c:crossBetween val="between"/>
        <c:minorUnit val="1000"/>
      </c:valAx>
    </c:plotArea>
    <c:legend>
      <c:legendPos val="b"/>
      <c:layout>
        <c:manualLayout>
          <c:xMode val="edge"/>
          <c:yMode val="edge"/>
          <c:x val="0"/>
          <c:y val="0.87365513031912501"/>
          <c:w val="0.99918921261029603"/>
          <c:h val="0.11188268090262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 Franchise Benchmark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Average Vehicle Gross Profit</c:v>
                </c:pt>
                <c:pt idx="1">
                  <c:v>Average F&amp;I Gross Profit</c:v>
                </c:pt>
                <c:pt idx="2">
                  <c:v>Average Total Deal Gross Profit</c:v>
                </c:pt>
              </c:strCache>
            </c:strRef>
          </c:cat>
          <c:val>
            <c:numRef>
              <c:f>Sheet1!$B$2:$B$4</c:f>
              <c:numCache>
                <c:formatCode>"$"#,##0_);[Red]\("$"#,##0\)</c:formatCode>
                <c:ptCount val="3"/>
                <c:pt idx="0">
                  <c:v>1881</c:v>
                </c:pt>
                <c:pt idx="1">
                  <c:v>1085</c:v>
                </c:pt>
                <c:pt idx="2">
                  <c:v>2966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 Combined Benchmark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Average Vehicle Gross Profit</c:v>
                </c:pt>
                <c:pt idx="1">
                  <c:v>Average F&amp;I Gross Profit</c:v>
                </c:pt>
                <c:pt idx="2">
                  <c:v>Average Total Deal Gross Profit</c:v>
                </c:pt>
              </c:strCache>
            </c:strRef>
          </c:cat>
          <c:val>
            <c:numRef>
              <c:f>Sheet1!$C$2:$C$4</c:f>
              <c:numCache>
                <c:formatCode>"$"#,##0_);[Red]\("$"#,##0\)</c:formatCode>
                <c:ptCount val="3"/>
                <c:pt idx="0">
                  <c:v>1734</c:v>
                </c:pt>
                <c:pt idx="1">
                  <c:v>893</c:v>
                </c:pt>
                <c:pt idx="2">
                  <c:v>2627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Independent Benchmark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Average Vehicle Gross Profit</c:v>
                </c:pt>
                <c:pt idx="1">
                  <c:v>Average F&amp;I Gross Profit</c:v>
                </c:pt>
                <c:pt idx="2">
                  <c:v>Average Total Deal Gross Profit</c:v>
                </c:pt>
              </c:strCache>
            </c:strRef>
          </c:cat>
          <c:val>
            <c:numRef>
              <c:f>Sheet1!$D$2:$D$4</c:f>
              <c:numCache>
                <c:formatCode>"$"#,##0_);[Red]\("$"#,##0\)</c:formatCode>
                <c:ptCount val="3"/>
                <c:pt idx="0">
                  <c:v>1587</c:v>
                </c:pt>
                <c:pt idx="1">
                  <c:v>701</c:v>
                </c:pt>
                <c:pt idx="2">
                  <c:v>2288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9"/>
        <c:axId val="49722496"/>
        <c:axId val="49724032"/>
      </c:barChart>
      <c:catAx>
        <c:axId val="49722496"/>
        <c:scaling>
          <c:orientation val="minMax"/>
        </c:scaling>
        <c:delete val="0"/>
        <c:axPos val="b"/>
        <c:majorTickMark val="out"/>
        <c:minorTickMark val="none"/>
        <c:tickLblPos val="nextTo"/>
        <c:crossAx val="49724032"/>
        <c:crosses val="autoZero"/>
        <c:auto val="1"/>
        <c:lblAlgn val="ctr"/>
        <c:lblOffset val="100"/>
        <c:noMultiLvlLbl val="0"/>
      </c:catAx>
      <c:valAx>
        <c:axId val="49724032"/>
        <c:scaling>
          <c:orientation val="minMax"/>
          <c:max val="3000"/>
          <c:min val="500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497224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'Sheet1'!$B$1</c:f>
              <c:strCache>
                <c:ptCount val="1"/>
                <c:pt idx="0">
                  <c:v>2012 Franchise Benchmark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'Sheet1'!$A$2</c:f>
              <c:strCache>
                <c:ptCount val="1"/>
                <c:pt idx="0">
                  <c:v>Average Net Cash Down (PRU)</c:v>
                </c:pt>
              </c:strCache>
            </c:strRef>
          </c:cat>
          <c:val>
            <c:numRef>
              <c:f>'Sheet1'!$B$2</c:f>
              <c:numCache>
                <c:formatCode>"$"#,##0_);[Red]\("$"#,##0\)</c:formatCode>
                <c:ptCount val="1"/>
                <c:pt idx="0">
                  <c:v>1563</c:v>
                </c:pt>
              </c:numCache>
            </c:numRef>
          </c:val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2012 Combined Benchmark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'Sheet1'!$A$2</c:f>
              <c:strCache>
                <c:ptCount val="1"/>
                <c:pt idx="0">
                  <c:v>Average Net Cash Down (PRU)</c:v>
                </c:pt>
              </c:strCache>
            </c:strRef>
          </c:cat>
          <c:val>
            <c:numRef>
              <c:f>'Sheet1'!$C$2</c:f>
              <c:numCache>
                <c:formatCode>"$"#,##0_);[Red]\("$"#,##0\)</c:formatCode>
                <c:ptCount val="1"/>
                <c:pt idx="0">
                  <c:v>1364</c:v>
                </c:pt>
              </c:numCache>
            </c:numRef>
          </c:val>
        </c:ser>
        <c:ser>
          <c:idx val="2"/>
          <c:order val="2"/>
          <c:tx>
            <c:strRef>
              <c:f>'Sheet1'!$D$1</c:f>
              <c:strCache>
                <c:ptCount val="1"/>
                <c:pt idx="0">
                  <c:v>2012 Independent Benchmark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'Sheet1'!$A$2</c:f>
              <c:strCache>
                <c:ptCount val="1"/>
                <c:pt idx="0">
                  <c:v>Average Net Cash Down (PRU)</c:v>
                </c:pt>
              </c:strCache>
            </c:strRef>
          </c:cat>
          <c:val>
            <c:numRef>
              <c:f>'Sheet1'!$D$2</c:f>
              <c:numCache>
                <c:formatCode>"$"#,##0_);[Red]\("$"#,##0\)</c:formatCode>
                <c:ptCount val="1"/>
                <c:pt idx="0">
                  <c:v>1164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6413696"/>
        <c:axId val="46415232"/>
      </c:barChart>
      <c:catAx>
        <c:axId val="46413696"/>
        <c:scaling>
          <c:orientation val="minMax"/>
        </c:scaling>
        <c:delete val="1"/>
        <c:axPos val="b"/>
        <c:majorTickMark val="out"/>
        <c:minorTickMark val="none"/>
        <c:tickLblPos val="none"/>
        <c:crossAx val="46415232"/>
        <c:crosses val="autoZero"/>
        <c:auto val="1"/>
        <c:lblAlgn val="ctr"/>
        <c:lblOffset val="100"/>
        <c:noMultiLvlLbl val="0"/>
      </c:catAx>
      <c:valAx>
        <c:axId val="46415232"/>
        <c:scaling>
          <c:orientation val="minMax"/>
          <c:max val="1600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464136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85433070866148E-4"/>
          <c:y val="0.86767039003845503"/>
          <c:w val="0.99804024496937904"/>
          <c:h val="0.11837612158945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 Franchise Benchmark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Average Trade Down (PRU)</c:v>
                </c:pt>
              </c:strCache>
            </c:strRef>
          </c:cat>
          <c:val>
            <c:numRef>
              <c:f>Sheet1!$B$2</c:f>
              <c:numCache>
                <c:formatCode>"$"#,##0_);[Red]\("$"#,##0\)</c:formatCode>
                <c:ptCount val="1"/>
                <c:pt idx="0">
                  <c:v>501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 Combined Benchmark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Average Trade Down (PRU)</c:v>
                </c:pt>
              </c:strCache>
            </c:strRef>
          </c:cat>
          <c:val>
            <c:numRef>
              <c:f>Sheet1!$C$2</c:f>
              <c:numCache>
                <c:formatCode>"$"#,##0_);[Red]\("$"#,##0\)</c:formatCode>
                <c:ptCount val="1"/>
                <c:pt idx="0">
                  <c:v>503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Independent Benchmark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Average Trade Down (PRU)</c:v>
                </c:pt>
              </c:strCache>
            </c:strRef>
          </c:cat>
          <c:val>
            <c:numRef>
              <c:f>Sheet1!$D$2</c:f>
              <c:numCache>
                <c:formatCode>"$"#,##0_);[Red]\("$"#,##0\)</c:formatCode>
                <c:ptCount val="1"/>
                <c:pt idx="0">
                  <c:v>505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6467712"/>
        <c:axId val="46481792"/>
      </c:barChart>
      <c:catAx>
        <c:axId val="46467712"/>
        <c:scaling>
          <c:orientation val="minMax"/>
        </c:scaling>
        <c:delete val="1"/>
        <c:axPos val="b"/>
        <c:majorTickMark val="out"/>
        <c:minorTickMark val="none"/>
        <c:tickLblPos val="none"/>
        <c:crossAx val="46481792"/>
        <c:crosses val="autoZero"/>
        <c:auto val="1"/>
        <c:lblAlgn val="ctr"/>
        <c:lblOffset val="100"/>
        <c:noMultiLvlLbl val="0"/>
      </c:catAx>
      <c:valAx>
        <c:axId val="46481792"/>
        <c:scaling>
          <c:orientation val="minMax"/>
          <c:max val="800"/>
          <c:min val="0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46467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85433070866148E-4"/>
          <c:y val="0.86767039003845503"/>
          <c:w val="0.99804024496937904"/>
          <c:h val="0.11837612158945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806758530184"/>
          <c:y val="3.7155625553999302E-2"/>
          <c:w val="0.85691546369203897"/>
          <c:h val="0.7986994992211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 Franchise Benchmark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txPr>
              <a:bodyPr/>
              <a:lstStyle/>
              <a:p>
                <a:pPr>
                  <a:defRPr sz="2400">
                    <a:solidFill>
                      <a:schemeClr val="bg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SF Units as a Percent of Total Retail Volume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 Combined Benchmark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400">
                    <a:solidFill>
                      <a:schemeClr val="bg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SF Units as a Percent of Total Retail Volume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0.63800000000000001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Independent Benchmark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400">
                    <a:solidFill>
                      <a:schemeClr val="bg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SF Units as a Percent of Total Retail Volume</c:v>
                </c:pt>
              </c:strCache>
            </c:strRef>
          </c:cat>
          <c:val>
            <c:numRef>
              <c:f>Sheet1!$D$2</c:f>
              <c:numCache>
                <c:formatCode>0.0%</c:formatCode>
                <c:ptCount val="1"/>
                <c:pt idx="0">
                  <c:v>0.92500000000000004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6522368"/>
        <c:axId val="46523904"/>
      </c:barChart>
      <c:catAx>
        <c:axId val="46522368"/>
        <c:scaling>
          <c:orientation val="minMax"/>
        </c:scaling>
        <c:delete val="1"/>
        <c:axPos val="b"/>
        <c:majorTickMark val="out"/>
        <c:minorTickMark val="none"/>
        <c:tickLblPos val="none"/>
        <c:crossAx val="46523904"/>
        <c:crosses val="autoZero"/>
        <c:auto val="1"/>
        <c:lblAlgn val="ctr"/>
        <c:lblOffset val="100"/>
        <c:noMultiLvlLbl val="0"/>
      </c:catAx>
      <c:valAx>
        <c:axId val="46523904"/>
        <c:scaling>
          <c:orientation val="minMax"/>
          <c:min val="0.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65223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6563866900699304"/>
          <c:w val="1"/>
          <c:h val="0.1343613309930070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50809273840799"/>
          <c:y val="3.5354696941952E-2"/>
          <c:w val="0.85921412948381404"/>
          <c:h val="0.75510053103827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 Franchise Benchmark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txPr>
              <a:bodyPr/>
              <a:lstStyle/>
              <a:p>
                <a:pPr>
                  <a:defRPr sz="2400">
                    <a:solidFill>
                      <a:schemeClr val="tx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Special Finance Manager(s) Average Comp.</c:v>
                </c:pt>
              </c:strCache>
            </c:strRef>
          </c:cat>
          <c:val>
            <c:numRef>
              <c:f>Sheet1!$B$2:$B$2</c:f>
              <c:numCache>
                <c:formatCode>"$"#,##0_);[Red]\("$"#,##0\)</c:formatCode>
                <c:ptCount val="1"/>
                <c:pt idx="0">
                  <c:v>15008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 Combined Benchmark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400">
                    <a:solidFill>
                      <a:schemeClr val="tx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Special Finance Manager(s) Average Comp.</c:v>
                </c:pt>
              </c:strCache>
            </c:strRef>
          </c:cat>
          <c:val>
            <c:numRef>
              <c:f>Sheet1!$C$2:$C$2</c:f>
              <c:numCache>
                <c:formatCode>"$"#,##0_);[Red]\("$"#,##0\)</c:formatCode>
                <c:ptCount val="1"/>
                <c:pt idx="0">
                  <c:v>14811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Independent Benchmark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400">
                    <a:solidFill>
                      <a:schemeClr val="tx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Special Finance Manager(s) Average Comp.</c:v>
                </c:pt>
              </c:strCache>
            </c:strRef>
          </c:cat>
          <c:val>
            <c:numRef>
              <c:f>Sheet1!$D$2:$D$2</c:f>
              <c:numCache>
                <c:formatCode>"$"#,##0_);[Red]\("$"#,##0\)</c:formatCode>
                <c:ptCount val="1"/>
                <c:pt idx="0">
                  <c:v>14614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7921024"/>
        <c:axId val="47922560"/>
      </c:barChart>
      <c:catAx>
        <c:axId val="47921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7922560"/>
        <c:crosses val="autoZero"/>
        <c:auto val="1"/>
        <c:lblAlgn val="ctr"/>
        <c:lblOffset val="100"/>
        <c:noMultiLvlLbl val="0"/>
      </c:catAx>
      <c:valAx>
        <c:axId val="47922560"/>
        <c:scaling>
          <c:orientation val="minMax"/>
          <c:max val="20000"/>
          <c:min val="0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47921024"/>
        <c:crosses val="autoZero"/>
        <c:crossBetween val="between"/>
        <c:majorUnit val="2500"/>
      </c:valAx>
    </c:plotArea>
    <c:legend>
      <c:legendPos val="b"/>
      <c:layout>
        <c:manualLayout>
          <c:xMode val="edge"/>
          <c:yMode val="edge"/>
          <c:x val="2.85433070866148E-4"/>
          <c:y val="0.86767039003845503"/>
          <c:w val="0.99804024496937904"/>
          <c:h val="0.11837612158945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Spend </c:v>
                </c:pt>
              </c:strCache>
            </c:strRef>
          </c:tx>
          <c:dPt>
            <c:idx val="4"/>
            <c:bubble3D val="0"/>
            <c:spPr>
              <a:solidFill>
                <a:schemeClr val="tx1">
                  <a:lumMod val="75000"/>
                </a:schemeClr>
              </a:solidFill>
            </c:spPr>
          </c:dPt>
          <c:dLbls>
            <c:dLbl>
              <c:idx val="7"/>
              <c:layout>
                <c:manualLayout>
                  <c:x val="4.8637029746281799E-2"/>
                  <c:y val="1.78716352316426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aseline="0"/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Radio</c:v>
                </c:pt>
                <c:pt idx="1">
                  <c:v>Television</c:v>
                </c:pt>
                <c:pt idx="2">
                  <c:v>Digital</c:v>
                </c:pt>
                <c:pt idx="3">
                  <c:v>Print Media (paper/traders)</c:v>
                </c:pt>
                <c:pt idx="4">
                  <c:v>Internet Leads Purchased</c:v>
                </c:pt>
                <c:pt idx="5">
                  <c:v>Referrals/Birddogs</c:v>
                </c:pt>
                <c:pt idx="6">
                  <c:v>Other</c:v>
                </c:pt>
                <c:pt idx="7">
                  <c:v>Direct Mail</c:v>
                </c:pt>
              </c:strCache>
            </c:strRef>
          </c:cat>
          <c:val>
            <c:numRef>
              <c:f>Sheet1!$B$2:$B$9</c:f>
              <c:numCache>
                <c:formatCode>"$"#,##0_);[Red]\("$"#,##0\)</c:formatCode>
                <c:ptCount val="8"/>
                <c:pt idx="0">
                  <c:v>16281</c:v>
                </c:pt>
                <c:pt idx="1">
                  <c:v>3150</c:v>
                </c:pt>
                <c:pt idx="2">
                  <c:v>1309</c:v>
                </c:pt>
                <c:pt idx="3">
                  <c:v>625</c:v>
                </c:pt>
                <c:pt idx="4">
                  <c:v>466</c:v>
                </c:pt>
                <c:pt idx="5">
                  <c:v>275</c:v>
                </c:pt>
                <c:pt idx="6">
                  <c:v>115</c:v>
                </c:pt>
                <c:pt idx="7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457786526684202"/>
          <c:y val="3.0232558139534901E-2"/>
          <c:w val="0.67426585739282596"/>
          <c:h val="0.756042483061709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9722222222222E-3"/>
                  <c:y val="-2.32558139534884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8819991251093593E-3"/>
                  <c:y val="-2.32558139534884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5694444444444499E-3"/>
                  <c:y val="-2.32558139534884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6111111111109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347222222222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5555555555555497E-3"/>
                  <c:y val="3.38820728804247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186242344706899E-2"/>
                  <c:y val="4.65116279069768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Internet Lead</c:v>
                </c:pt>
                <c:pt idx="1">
                  <c:v>Web Site</c:v>
                </c:pt>
                <c:pt idx="2">
                  <c:v>Loan by Phone</c:v>
                </c:pt>
                <c:pt idx="3">
                  <c:v>Phone Ups</c:v>
                </c:pt>
                <c:pt idx="4">
                  <c:v>Walk-ins</c:v>
                </c:pt>
                <c:pt idx="5">
                  <c:v>Be-backs</c:v>
                </c:pt>
                <c:pt idx="6">
                  <c:v>Repeat/Referral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78</c:v>
                </c:pt>
                <c:pt idx="1">
                  <c:v>129</c:v>
                </c:pt>
                <c:pt idx="2">
                  <c:v>4</c:v>
                </c:pt>
                <c:pt idx="3">
                  <c:v>130</c:v>
                </c:pt>
                <c:pt idx="4">
                  <c:v>66</c:v>
                </c:pt>
                <c:pt idx="5">
                  <c:v>11</c:v>
                </c:pt>
                <c:pt idx="6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Pct. Of Leads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Internet Lead</c:v>
                </c:pt>
                <c:pt idx="1">
                  <c:v>Web Site</c:v>
                </c:pt>
                <c:pt idx="2">
                  <c:v>Loan by Phone</c:v>
                </c:pt>
                <c:pt idx="3">
                  <c:v>Phone Ups</c:v>
                </c:pt>
                <c:pt idx="4">
                  <c:v>Walk-ins</c:v>
                </c:pt>
                <c:pt idx="5">
                  <c:v>Be-backs</c:v>
                </c:pt>
                <c:pt idx="6">
                  <c:v>Repeat/Referral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0.184</c:v>
                </c:pt>
                <c:pt idx="1">
                  <c:v>0.30399999999999999</c:v>
                </c:pt>
                <c:pt idx="2">
                  <c:v>8.9999999999999993E-3</c:v>
                </c:pt>
                <c:pt idx="3">
                  <c:v>0.307</c:v>
                </c:pt>
                <c:pt idx="4">
                  <c:v>0.156</c:v>
                </c:pt>
                <c:pt idx="5">
                  <c:v>2.5999999999999999E-2</c:v>
                </c:pt>
                <c:pt idx="6">
                  <c:v>1.4E-2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9593728"/>
        <c:axId val="49599616"/>
      </c:barChart>
      <c:catAx>
        <c:axId val="49593728"/>
        <c:scaling>
          <c:orientation val="minMax"/>
        </c:scaling>
        <c:delete val="0"/>
        <c:axPos val="l"/>
        <c:majorTickMark val="out"/>
        <c:minorTickMark val="none"/>
        <c:tickLblPos val="nextTo"/>
        <c:crossAx val="49599616"/>
        <c:crosses val="autoZero"/>
        <c:auto val="1"/>
        <c:lblAlgn val="ctr"/>
        <c:lblOffset val="100"/>
        <c:noMultiLvlLbl val="0"/>
      </c:catAx>
      <c:valAx>
        <c:axId val="495996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9593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204152365569698E-2"/>
                  <c:y val="6.08023371077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410866910866969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802914642771470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10866910866969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410866910866969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05373366790689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72225491924692E-2"/>
                  <c:y val="2.678463717572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51587301587299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Internet Lead</c:v>
                </c:pt>
                <c:pt idx="1">
                  <c:v>Web Site</c:v>
                </c:pt>
                <c:pt idx="2">
                  <c:v>Loan by Phone</c:v>
                </c:pt>
                <c:pt idx="3">
                  <c:v>Phone Ups</c:v>
                </c:pt>
                <c:pt idx="4">
                  <c:v>Walk-ins</c:v>
                </c:pt>
                <c:pt idx="5">
                  <c:v>Be-backs</c:v>
                </c:pt>
                <c:pt idx="6">
                  <c:v>Repeat/Referral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</c:v>
                </c:pt>
                <c:pt idx="1">
                  <c:v>15</c:v>
                </c:pt>
                <c:pt idx="2">
                  <c:v>1</c:v>
                </c:pt>
                <c:pt idx="3">
                  <c:v>15</c:v>
                </c:pt>
                <c:pt idx="4">
                  <c:v>15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Conv. Pct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00544162748860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02216549854340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58930133733279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480425523732580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9667685770048E-2"/>
                  <c:y val="-6.08023371077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581504235047539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5035235980117596E-3"/>
                  <c:y val="-9.12035056616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Internet Lead</c:v>
                </c:pt>
                <c:pt idx="1">
                  <c:v>Web Site</c:v>
                </c:pt>
                <c:pt idx="2">
                  <c:v>Loan by Phone</c:v>
                </c:pt>
                <c:pt idx="3">
                  <c:v>Phone Ups</c:v>
                </c:pt>
                <c:pt idx="4">
                  <c:v>Walk-ins</c:v>
                </c:pt>
                <c:pt idx="5">
                  <c:v>Be-backs</c:v>
                </c:pt>
                <c:pt idx="6">
                  <c:v>Repeat/Referral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0.09</c:v>
                </c:pt>
                <c:pt idx="1">
                  <c:v>0.11600000000000001</c:v>
                </c:pt>
                <c:pt idx="2">
                  <c:v>0.25</c:v>
                </c:pt>
                <c:pt idx="3">
                  <c:v>0.115</c:v>
                </c:pt>
                <c:pt idx="4">
                  <c:v>0.22700000000000001</c:v>
                </c:pt>
                <c:pt idx="5">
                  <c:v>0.45500000000000002</c:v>
                </c:pt>
                <c:pt idx="6">
                  <c:v>0.16700000000000001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8"/>
        <c:axId val="48073728"/>
        <c:axId val="48091904"/>
      </c:barChart>
      <c:catAx>
        <c:axId val="48073728"/>
        <c:scaling>
          <c:orientation val="minMax"/>
        </c:scaling>
        <c:delete val="0"/>
        <c:axPos val="l"/>
        <c:majorTickMark val="out"/>
        <c:minorTickMark val="none"/>
        <c:tickLblPos val="nextTo"/>
        <c:crossAx val="48091904"/>
        <c:crosses val="autoZero"/>
        <c:auto val="1"/>
        <c:lblAlgn val="ctr"/>
        <c:lblOffset val="100"/>
        <c:noMultiLvlLbl val="0"/>
      </c:catAx>
      <c:valAx>
        <c:axId val="480919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8073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 Franchise Benchmark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New SF Units Sold</c:v>
                </c:pt>
                <c:pt idx="1">
                  <c:v>Used SF Units Sold</c:v>
                </c:pt>
                <c:pt idx="2">
                  <c:v>Total SF Units Sold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</c:v>
                </c:pt>
                <c:pt idx="1">
                  <c:v>45</c:v>
                </c:pt>
                <c:pt idx="2">
                  <c:v>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 Combined Benchmark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New SF Units Sold</c:v>
                </c:pt>
                <c:pt idx="1">
                  <c:v>Used SF Units Sold</c:v>
                </c:pt>
                <c:pt idx="2">
                  <c:v>Total SF Units Sold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</c:v>
                </c:pt>
                <c:pt idx="1">
                  <c:v>47</c:v>
                </c:pt>
                <c:pt idx="2">
                  <c:v>59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Independent Benchmark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New SF Units Sold</c:v>
                </c:pt>
                <c:pt idx="1">
                  <c:v>Used SF Units Sold</c:v>
                </c:pt>
                <c:pt idx="2">
                  <c:v>Total SF Units Sold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</c:v>
                </c:pt>
                <c:pt idx="1">
                  <c:v>49</c:v>
                </c:pt>
                <c:pt idx="2">
                  <c:v>49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9684864"/>
        <c:axId val="49686400"/>
      </c:barChart>
      <c:catAx>
        <c:axId val="49684864"/>
        <c:scaling>
          <c:orientation val="minMax"/>
        </c:scaling>
        <c:delete val="0"/>
        <c:axPos val="b"/>
        <c:majorTickMark val="out"/>
        <c:minorTickMark val="none"/>
        <c:tickLblPos val="nextTo"/>
        <c:crossAx val="49686400"/>
        <c:crosses val="autoZero"/>
        <c:auto val="1"/>
        <c:lblAlgn val="ctr"/>
        <c:lblOffset val="100"/>
        <c:noMultiLvlLbl val="0"/>
      </c:catAx>
      <c:valAx>
        <c:axId val="49686400"/>
        <c:scaling>
          <c:orientation val="minMax"/>
          <c:max val="7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6848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0.40225</cdr:x>
      <cdr:y>0.91252</cdr:y>
    </cdr:from>
    <cdr:to>
      <cdr:x>0.77978</cdr:x>
      <cdr:y>0.97676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78148" y="4983253"/>
          <a:ext cx="3452116" cy="350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Franklin Gothic Medium"/>
            </a:defRPr>
          </a:lvl1pPr>
          <a:lvl2pPr marL="457200" indent="0">
            <a:defRPr sz="1100">
              <a:latin typeface="Franklin Gothic Medium"/>
            </a:defRPr>
          </a:lvl2pPr>
          <a:lvl3pPr marL="914400" indent="0">
            <a:defRPr sz="1100">
              <a:latin typeface="Franklin Gothic Medium"/>
            </a:defRPr>
          </a:lvl3pPr>
          <a:lvl4pPr marL="1371600" indent="0">
            <a:defRPr sz="1100">
              <a:latin typeface="Franklin Gothic Medium"/>
            </a:defRPr>
          </a:lvl4pPr>
          <a:lvl5pPr marL="1828800" indent="0">
            <a:defRPr sz="1100">
              <a:latin typeface="Franklin Gothic Medium"/>
            </a:defRPr>
          </a:lvl5pPr>
          <a:lvl6pPr marL="2286000" indent="0">
            <a:defRPr sz="1100">
              <a:latin typeface="Franklin Gothic Medium"/>
            </a:defRPr>
          </a:lvl6pPr>
          <a:lvl7pPr marL="2743200" indent="0">
            <a:defRPr sz="1100">
              <a:latin typeface="Franklin Gothic Medium"/>
            </a:defRPr>
          </a:lvl7pPr>
          <a:lvl8pPr marL="3200400" indent="0">
            <a:defRPr sz="1100">
              <a:latin typeface="Franklin Gothic Medium"/>
            </a:defRPr>
          </a:lvl8pPr>
          <a:lvl9pPr marL="3657600" indent="0">
            <a:defRPr sz="1100">
              <a:latin typeface="Franklin Gothic Medium"/>
            </a:defRPr>
          </a:lvl9pPr>
        </a:lstStyle>
        <a:p xmlns:a="http://schemas.openxmlformats.org/drawingml/2006/main">
          <a:r>
            <a:rPr lang="en-US" sz="2800" dirty="0" smtClean="0">
              <a:solidFill>
                <a:srgbClr val="FDE873">
                  <a:lumMod val="20000"/>
                  <a:lumOff val="80000"/>
                </a:srgbClr>
              </a:solidFill>
            </a:rPr>
            <a:t>TOTAL = 424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0.40801</cdr:x>
      <cdr:y>0.93931</cdr:y>
    </cdr:from>
    <cdr:to>
      <cdr:x>0.60676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91878" y="4250363"/>
          <a:ext cx="1700977" cy="274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800" dirty="0" smtClean="0">
            <a:solidFill>
              <a:schemeClr val="tx1">
                <a:lumMod val="20000"/>
                <a:lumOff val="80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EB94B-E7D8-0A48-A6BA-26BCA6D5888D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51ECF-EAC7-DB45-9DE4-47801A2CA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50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38E6D-9812-9947-BE3C-58E47366A0AE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DED3E-ED99-E74E-86C7-2ADD8678A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83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 copyrighted by Greg Goebel Training and Consulting, 2006-2012. 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5E45DC-609D-3342-ADCB-8E14A69D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6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 copyrighted by Greg Goebel Training and Consulting, 2006-2012. 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5E45DC-609D-3342-ADCB-8E14A69D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86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 copyrighted by Greg Goebel Training and Consulting, 2006-2012. 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5E45DC-609D-3342-ADCB-8E14A69D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7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 copyrighted by Greg Goebel Training and Consulting, 2006-2012. 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5E45DC-609D-3342-ADCB-8E14A69D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3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 copyrighted by Greg Goebel Training and Consulting, 2006-2012. 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5E45DC-609D-3342-ADCB-8E14A69D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4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 copyrighted by Greg Goebel Training and Consulting, 2006-2012. 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5E45DC-609D-3342-ADCB-8E14A69D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3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 copyrighted by Greg Goebel Training and Consulting, 2006-2012. 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5E45DC-609D-3342-ADCB-8E14A69D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1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 copyrighted by Greg Goebel Training and Consulting, 2006-2012. 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5E45DC-609D-3342-ADCB-8E14A69D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7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 copyrighted by Greg Goebel Training and Consulting, 2006-2012. 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5E45DC-609D-3342-ADCB-8E14A69D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2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206"/>
            <a:ext cx="3008313" cy="11926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69902"/>
            <a:ext cx="3008313" cy="37562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 copyrighted by Greg Goebel Training and Consulting, 2006-2012. 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5E45DC-609D-3342-ADCB-8E14A69D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 copyrighted by Greg Goebel Training and Consulting, 2006-2012. 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5E45DC-609D-3342-ADCB-8E14A69D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3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0942" y="274638"/>
            <a:ext cx="65958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356350"/>
            <a:ext cx="7906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Material copyrighted by Greg Goebel Training and Consulting, 2006-2012. 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Change &amp; Challenges Highlight a Great Start to 2012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</a:rPr>
              <a:t>GREG GOEBEL, CEO</a:t>
            </a:r>
          </a:p>
          <a:p>
            <a:r>
              <a:rPr lang="en-US" dirty="0" smtClean="0"/>
              <a:t>AUTO DEALER MONTHLY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10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vs. Subprime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8</a:t>
            </a:r>
            <a:r>
              <a:rPr lang="en-US" dirty="0" smtClean="0"/>
              <a:t>0% of all stores are at odds</a:t>
            </a:r>
          </a:p>
          <a:p>
            <a:r>
              <a:rPr lang="en-US" dirty="0" smtClean="0"/>
              <a:t>Comp plans are the often the root of the conflict</a:t>
            </a:r>
          </a:p>
          <a:p>
            <a:r>
              <a:rPr lang="en-US" dirty="0" smtClean="0"/>
              <a:t>Two scenarios</a:t>
            </a:r>
          </a:p>
          <a:p>
            <a:pPr lvl="1"/>
            <a:r>
              <a:rPr lang="en-US" dirty="0" smtClean="0"/>
              <a:t>F&amp;I hangs a deal that costs them money to contract</a:t>
            </a:r>
          </a:p>
          <a:p>
            <a:pPr lvl="1"/>
            <a:r>
              <a:rPr lang="en-US" dirty="0" smtClean="0"/>
              <a:t>F&amp;I Manager </a:t>
            </a:r>
            <a:r>
              <a:rPr lang="en-US" dirty="0" err="1" smtClean="0"/>
              <a:t>vs</a:t>
            </a:r>
            <a:r>
              <a:rPr lang="en-US" dirty="0" smtClean="0"/>
              <a:t> SF Manager:  Someone has to lose for the other one to win</a:t>
            </a:r>
          </a:p>
          <a:p>
            <a:r>
              <a:rPr lang="en-US" dirty="0" smtClean="0"/>
              <a:t>Fix it and everybody wins: More sales, more F&amp;I products, more gross profit</a:t>
            </a:r>
          </a:p>
        </p:txBody>
      </p:sp>
    </p:spTree>
    <p:extLst>
      <p:ext uri="{BB962C8B-B14F-4D97-AF65-F5344CB8AC3E}">
        <p14:creationId xmlns:p14="http://schemas.microsoft.com/office/powerpoint/2010/main" val="3961956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2012 SF Benchmarks</a:t>
            </a:r>
            <a:br>
              <a:rPr lang="en-US" dirty="0" smtClean="0"/>
            </a:br>
            <a:r>
              <a:rPr lang="en-US" sz="3300" dirty="0" smtClean="0"/>
              <a:t>by Greg Goebel Training &amp; Consulting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Overview of the results:</a:t>
            </a:r>
          </a:p>
          <a:p>
            <a:pPr marL="514350" indent="-514350">
              <a:buAutoNum type="arabicParenR"/>
            </a:pPr>
            <a:r>
              <a:rPr lang="en-US" dirty="0" smtClean="0"/>
              <a:t>Huge shift to new vehicles in SF</a:t>
            </a:r>
          </a:p>
          <a:p>
            <a:pPr marL="514350" indent="-514350">
              <a:buAutoNum type="arabicParenR"/>
            </a:pPr>
            <a:r>
              <a:rPr lang="en-US" dirty="0" smtClean="0"/>
              <a:t>Surprise drop in deal gross profits</a:t>
            </a:r>
          </a:p>
          <a:p>
            <a:pPr marL="514350" indent="-514350">
              <a:buFont typeface="Arial"/>
              <a:buAutoNum type="arabicParenR"/>
            </a:pPr>
            <a:r>
              <a:rPr lang="en-US" dirty="0"/>
              <a:t>Poor deal structure is generally the culprit</a:t>
            </a:r>
          </a:p>
          <a:p>
            <a:pPr marL="514350" indent="-514350">
              <a:buAutoNum type="arabicParenR"/>
            </a:pPr>
            <a:r>
              <a:rPr lang="en-US" dirty="0" smtClean="0"/>
              <a:t>Down payments have increased</a:t>
            </a:r>
          </a:p>
          <a:p>
            <a:pPr marL="514350" indent="-514350">
              <a:buAutoNum type="arabicParenR"/>
            </a:pPr>
            <a:r>
              <a:rPr lang="en-US" dirty="0" smtClean="0"/>
              <a:t>Dealers spending more for marketing</a:t>
            </a:r>
          </a:p>
          <a:p>
            <a:pPr marL="514350" indent="-514350">
              <a:buAutoNum type="arabicParenR"/>
            </a:pPr>
            <a:r>
              <a:rPr lang="en-US" dirty="0" smtClean="0"/>
              <a:t>Per deal F&amp;I gross profit up significantly</a:t>
            </a:r>
          </a:p>
        </p:txBody>
      </p:sp>
    </p:spTree>
    <p:extLst>
      <p:ext uri="{BB962C8B-B14F-4D97-AF65-F5344CB8AC3E}">
        <p14:creationId xmlns:p14="http://schemas.microsoft.com/office/powerpoint/2010/main" val="1137075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SF Retail Price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29758593"/>
              </p:ext>
            </p:extLst>
          </p:nvPr>
        </p:nvGraphicFramePr>
        <p:xfrm>
          <a:off x="548640" y="1417638"/>
          <a:ext cx="8423910" cy="5268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346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372" y="274638"/>
            <a:ext cx="6595858" cy="1040454"/>
          </a:xfrm>
        </p:spPr>
        <p:txBody>
          <a:bodyPr>
            <a:noAutofit/>
          </a:bodyPr>
          <a:lstStyle/>
          <a:p>
            <a:pPr fontAlgn="b"/>
            <a:r>
              <a:rPr lang="en-US" sz="4000" dirty="0" smtClean="0"/>
              <a:t>Average Net Cash Down (PRU)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84497768"/>
              </p:ext>
            </p:extLst>
          </p:nvPr>
        </p:nvGraphicFramePr>
        <p:xfrm>
          <a:off x="354330" y="1223010"/>
          <a:ext cx="8801100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139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 Trade Down (PRU)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24348304"/>
              </p:ext>
            </p:extLst>
          </p:nvPr>
        </p:nvGraphicFramePr>
        <p:xfrm>
          <a:off x="342900" y="1223010"/>
          <a:ext cx="8801100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33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SF Units as a Percent of Total Retail Volume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775965025"/>
              </p:ext>
            </p:extLst>
          </p:nvPr>
        </p:nvGraphicFramePr>
        <p:xfrm>
          <a:off x="0" y="1396999"/>
          <a:ext cx="9144000" cy="5196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601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Average SF Units Sold per person in SF dept.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1658" y="2137025"/>
            <a:ext cx="74179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2012 Franchise Benchmark – 9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2012 Combined Benchmark – 9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2012 Independent Benchmark – 8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11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Finance Manager(s) Average Comp.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221845250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204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2012 SF Benchmarks</a:t>
            </a:r>
            <a:br>
              <a:rPr lang="en-US" dirty="0"/>
            </a:br>
            <a:r>
              <a:rPr lang="en-US" dirty="0" smtClean="0"/>
              <a:t>Advertising/Marketing Spend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537365"/>
              </p:ext>
            </p:extLst>
          </p:nvPr>
        </p:nvGraphicFramePr>
        <p:xfrm>
          <a:off x="450782" y="1640927"/>
          <a:ext cx="8476047" cy="49037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12461"/>
                <a:gridCol w="1138028"/>
                <a:gridCol w="1090111"/>
                <a:gridCol w="1221883"/>
                <a:gridCol w="421725"/>
                <a:gridCol w="1062990"/>
                <a:gridCol w="1051560"/>
                <a:gridCol w="1177289"/>
              </a:tblGrid>
              <a:tr h="1308013">
                <a:tc>
                  <a:txBody>
                    <a:bodyPr/>
                    <a:lstStyle/>
                    <a:p>
                      <a:endParaRPr lang="en-US" sz="2400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2012 Franchise Benchmark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2012 Combined Benchmark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2012 Independent Benchmark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2011 Franchise Benchmark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2011 Combined Benchmark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2011 Independent Benchmark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</a:tr>
              <a:tr h="1198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Cost Per Lead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$57 </a:t>
                      </a:r>
                      <a:endParaRPr lang="en-US" sz="28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$52 </a:t>
                      </a:r>
                      <a:endParaRPr lang="en-US" sz="28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$52 </a:t>
                      </a:r>
                      <a:endParaRPr lang="en-US" sz="28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$81</a:t>
                      </a:r>
                      <a:endParaRPr lang="en-US" sz="28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$48</a:t>
                      </a:r>
                      <a:endParaRPr lang="en-US" sz="2800" b="1" i="0" u="none" strike="noStrike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$32</a:t>
                      </a:r>
                      <a:endParaRPr lang="en-US" sz="2800" b="1" i="0" u="none" strike="noStrike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</a:tr>
              <a:tr h="1198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Cost Per Sale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$447 </a:t>
                      </a:r>
                      <a:endParaRPr lang="en-US" sz="2800" b="1" i="0" u="none" strike="noStrike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$377 </a:t>
                      </a:r>
                      <a:endParaRPr lang="en-US" sz="28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$320 </a:t>
                      </a:r>
                      <a:endParaRPr lang="en-US" sz="28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40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$418</a:t>
                      </a:r>
                      <a:endParaRPr lang="en-US" sz="28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$</a:t>
                      </a:r>
                      <a:r>
                        <a:rPr lang="en-US" sz="2800" u="none" strike="noStrike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340</a:t>
                      </a:r>
                      <a:endParaRPr lang="en-US" sz="28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$266</a:t>
                      </a:r>
                      <a:endParaRPr lang="en-US" sz="28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</a:tr>
              <a:tr h="1198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Advertising Expense as % of Total SF Gross Profit</a:t>
                      </a:r>
                      <a:endParaRPr lang="en-US" sz="14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15.1%</a:t>
                      </a:r>
                      <a:endParaRPr lang="en-US" sz="2800" b="1" i="0" u="none" strike="noStrike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14.4%</a:t>
                      </a:r>
                      <a:endParaRPr lang="en-US" sz="2800" b="1" i="0" u="none" strike="noStrike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14.0%</a:t>
                      </a:r>
                      <a:endParaRPr lang="en-US" sz="28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40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12.7%</a:t>
                      </a:r>
                      <a:endParaRPr lang="en-US" sz="28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12.9%</a:t>
                      </a:r>
                      <a:endParaRPr lang="en-US" sz="28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11.5%</a:t>
                      </a:r>
                      <a:endParaRPr lang="en-US" sz="2800" b="1" i="0" u="none" strike="noStrike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36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2012 SF Benchmarks</a:t>
            </a:r>
            <a:br>
              <a:rPr lang="en-US" dirty="0" smtClean="0"/>
            </a:br>
            <a:r>
              <a:rPr lang="en-US" dirty="0" smtClean="0"/>
              <a:t>Ad Spend by Media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17111714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3663314" y="6389370"/>
            <a:ext cx="2108835" cy="33147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TOTAL = $22,258</a:t>
            </a:r>
          </a:p>
        </p:txBody>
      </p:sp>
    </p:spTree>
    <p:extLst>
      <p:ext uri="{BB962C8B-B14F-4D97-AF65-F5344CB8AC3E}">
        <p14:creationId xmlns:p14="http://schemas.microsoft.com/office/powerpoint/2010/main" val="162781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31985" y="5500670"/>
            <a:ext cx="4846320" cy="1132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/>
              <a:t>Welcome!</a:t>
            </a:r>
            <a:endParaRPr lang="en-US" sz="4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Thanks to sponsors and staff</a:t>
            </a:r>
          </a:p>
          <a:p>
            <a:pPr marL="0" indent="0">
              <a:buNone/>
            </a:pPr>
            <a:r>
              <a:rPr lang="en-US" dirty="0" smtClean="0"/>
              <a:t>Subprime Sponsors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230" y="3101634"/>
            <a:ext cx="2743200" cy="807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440" y="5531077"/>
            <a:ext cx="4423410" cy="10720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895" y="4006555"/>
            <a:ext cx="5304501" cy="15245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4238" y="2869520"/>
            <a:ext cx="4425687" cy="127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577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2012 SF Benchmarks</a:t>
            </a:r>
            <a:br>
              <a:rPr lang="en-US" dirty="0" smtClean="0"/>
            </a:br>
            <a:r>
              <a:rPr lang="en-US" sz="3600" dirty="0" smtClean="0"/>
              <a:t>Lead Count &amp; Percent of Total Leads</a:t>
            </a:r>
            <a:endParaRPr lang="en-US" sz="3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15775437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889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2012 SF Benchmarks</a:t>
            </a:r>
            <a:br>
              <a:rPr lang="en-US" dirty="0" smtClean="0"/>
            </a:br>
            <a:r>
              <a:rPr lang="en-US" sz="3600" dirty="0" smtClean="0"/>
              <a:t>Sales and Conversion % </a:t>
            </a:r>
            <a:br>
              <a:rPr lang="en-US" sz="3600" dirty="0" smtClean="0"/>
            </a:br>
            <a:r>
              <a:rPr lang="en-US" sz="3600" dirty="0" smtClean="0"/>
              <a:t>by Lead Source</a:t>
            </a:r>
            <a:endParaRPr lang="en-US" sz="3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1037554"/>
              </p:ext>
            </p:extLst>
          </p:nvPr>
        </p:nvGraphicFramePr>
        <p:xfrm>
          <a:off x="365760" y="2348671"/>
          <a:ext cx="8321040" cy="4177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3708" y="1250081"/>
            <a:ext cx="3143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59  Units = 13.9% conversion rate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7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2012 SF Benchmarks:</a:t>
            </a:r>
            <a:br>
              <a:rPr lang="en-US" dirty="0" smtClean="0"/>
            </a:br>
            <a:r>
              <a:rPr lang="en-US" dirty="0" smtClean="0"/>
              <a:t>Sales Volume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701819717"/>
              </p:ext>
            </p:extLst>
          </p:nvPr>
        </p:nvGraphicFramePr>
        <p:xfrm>
          <a:off x="0" y="1417638"/>
          <a:ext cx="9144000" cy="544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8735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2012 SF Benchmarks:</a:t>
            </a:r>
            <a:br>
              <a:rPr lang="en-US" dirty="0" smtClean="0"/>
            </a:br>
            <a:r>
              <a:rPr lang="en-US" dirty="0" smtClean="0"/>
              <a:t>Deal Gross Profits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58131343"/>
              </p:ext>
            </p:extLst>
          </p:nvPr>
        </p:nvGraphicFramePr>
        <p:xfrm>
          <a:off x="0" y="1417638"/>
          <a:ext cx="9144000" cy="544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4680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2012 SF Benchmarks: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smtClean="0"/>
              <a:t>Basics – Year over Year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002961"/>
              </p:ext>
            </p:extLst>
          </p:nvPr>
        </p:nvGraphicFramePr>
        <p:xfrm>
          <a:off x="313960" y="1743673"/>
          <a:ext cx="8372843" cy="4677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031"/>
                <a:gridCol w="1179329"/>
                <a:gridCol w="1177290"/>
                <a:gridCol w="274320"/>
                <a:gridCol w="1031576"/>
                <a:gridCol w="1182388"/>
                <a:gridCol w="254916"/>
                <a:gridCol w="1148571"/>
                <a:gridCol w="1057422"/>
              </a:tblGrid>
              <a:tr h="930821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2012 Franchise Benchmark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2011 Franchise Benchmark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2012 Combined Benchmark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2011 Combined Benchmark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2012 Independent Benchmark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2011 Independent Benchmark</a:t>
                      </a:r>
                    </a:p>
                  </a:txBody>
                  <a:tcPr marL="12700" marR="12700" marT="12700" marB="0" anchor="ctr"/>
                </a:tc>
              </a:tr>
              <a:tr h="465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New SF Units Sold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</a:tr>
              <a:tr h="465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Used SF Units Sold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45</a:t>
                      </a:r>
                    </a:p>
                  </a:txBody>
                  <a:tcPr marL="12700" marR="12700" marT="12700" marB="0" anchor="ctr"/>
                </a:tc>
              </a:tr>
              <a:tr h="465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Total SF Units Sold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45</a:t>
                      </a:r>
                    </a:p>
                  </a:txBody>
                  <a:tcPr marL="12700" marR="12700" marT="12700" marB="0" anchor="ctr"/>
                </a:tc>
              </a:tr>
              <a:tr h="192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  <a:tr h="571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Average Vehicle Gross Profit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$1,881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2,262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$1,734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$2,146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$1,587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1,797</a:t>
                      </a:r>
                    </a:p>
                  </a:txBody>
                  <a:tcPr marL="12700" marR="12700" marT="12700" marB="0" anchor="ctr"/>
                </a:tc>
              </a:tr>
              <a:tr h="465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Average F&amp;I Gross Profit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$1,085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891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$893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$799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$701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523</a:t>
                      </a:r>
                    </a:p>
                  </a:txBody>
                  <a:tcPr marL="12700" marR="12700" marT="12700" marB="0" anchor="ctr"/>
                </a:tc>
              </a:tr>
              <a:tr h="571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Average Total Deal Gross Profit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$2,966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3,153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$2,627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$2,945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700" marR="12700" marT="12700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$2,288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2,320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085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is Ever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 is flowing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5986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is Ever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Capital is </a:t>
            </a:r>
            <a:r>
              <a:rPr lang="en-US" dirty="0" smtClean="0"/>
              <a:t>flowing</a:t>
            </a:r>
          </a:p>
          <a:p>
            <a:pPr marL="0" lvl="1" indent="0">
              <a:buNone/>
            </a:pPr>
            <a:r>
              <a:rPr lang="en-US" dirty="0" smtClean="0"/>
              <a:t>	“</a:t>
            </a:r>
            <a:r>
              <a:rPr lang="en-US" dirty="0"/>
              <a:t>Wall Street analysts say inventors are lining up 	to pump funds into the auto lenders…”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	Survey </a:t>
            </a:r>
            <a:r>
              <a:rPr lang="en-US" sz="2800" dirty="0"/>
              <a:t>of finance company executives indicate </a:t>
            </a:r>
            <a:r>
              <a:rPr lang="en-US" sz="2800" dirty="0" smtClean="0"/>
              <a:t>	their </a:t>
            </a:r>
            <a:r>
              <a:rPr lang="en-US" sz="2800" dirty="0"/>
              <a:t>concern is that industry is quickly forgetting </a:t>
            </a:r>
            <a:r>
              <a:rPr lang="en-US" sz="2800" dirty="0" smtClean="0"/>
              <a:t>	its </a:t>
            </a:r>
            <a:r>
              <a:rPr lang="en-US" sz="2800" dirty="0"/>
              <a:t>lessons of four years ago and going people will </a:t>
            </a:r>
            <a:r>
              <a:rPr lang="en-US" sz="2800" dirty="0" smtClean="0"/>
              <a:t>	soon </a:t>
            </a:r>
            <a:r>
              <a:rPr lang="en-US" sz="2800" dirty="0"/>
              <a:t>hit the wall.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88064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is Ever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 is </a:t>
            </a:r>
            <a:r>
              <a:rPr lang="en-US" dirty="0" smtClean="0"/>
              <a:t>flowing</a:t>
            </a:r>
            <a:endParaRPr lang="en-US" sz="2800" dirty="0"/>
          </a:p>
          <a:p>
            <a:r>
              <a:rPr lang="en-US" dirty="0"/>
              <a:t>Auto loan collections never better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437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is Ever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 is </a:t>
            </a:r>
            <a:r>
              <a:rPr lang="en-US" dirty="0" smtClean="0"/>
              <a:t>flowing</a:t>
            </a:r>
            <a:endParaRPr lang="en-US" sz="2800" dirty="0"/>
          </a:p>
          <a:p>
            <a:r>
              <a:rPr lang="en-US" dirty="0"/>
              <a:t>Auto loan collections never better</a:t>
            </a:r>
          </a:p>
          <a:p>
            <a:r>
              <a:rPr lang="en-US" dirty="0"/>
              <a:t>SAAR is soaring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874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is Ever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 is </a:t>
            </a:r>
            <a:r>
              <a:rPr lang="en-US" dirty="0" smtClean="0"/>
              <a:t>flowing</a:t>
            </a:r>
            <a:endParaRPr lang="en-US" sz="2800" dirty="0"/>
          </a:p>
          <a:p>
            <a:r>
              <a:rPr lang="en-US" dirty="0"/>
              <a:t>Auto loan collections never better</a:t>
            </a:r>
          </a:p>
          <a:p>
            <a:r>
              <a:rPr lang="en-US" dirty="0"/>
              <a:t>SAAR is soaring</a:t>
            </a:r>
          </a:p>
          <a:p>
            <a:pPr lvl="1"/>
            <a:r>
              <a:rPr lang="en-US" dirty="0"/>
              <a:t>Europe be damned, the U.S. market is back</a:t>
            </a:r>
          </a:p>
          <a:p>
            <a:pPr lvl="1"/>
            <a:r>
              <a:rPr lang="en-US" dirty="0"/>
              <a:t>Now at 14.5 M new vehicles</a:t>
            </a:r>
          </a:p>
          <a:p>
            <a:pPr lvl="1"/>
            <a:r>
              <a:rPr lang="en-US" dirty="0"/>
              <a:t>2013 forecasts for 15+ M new vehicles</a:t>
            </a:r>
          </a:p>
          <a:p>
            <a:pPr lvl="1"/>
            <a:r>
              <a:rPr lang="en-US" dirty="0"/>
              <a:t>Used vehicle market rebounding also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16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Food For Thought…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Experian defines Prime credit at 680+</a:t>
            </a:r>
          </a:p>
          <a:p>
            <a:pPr lvl="1"/>
            <a:r>
              <a:rPr lang="en-US" dirty="0" smtClean="0"/>
              <a:t>Average credit score for a used car buyer is 659 meaning more than half are subprime</a:t>
            </a:r>
          </a:p>
        </p:txBody>
      </p:sp>
    </p:spTree>
    <p:extLst>
      <p:ext uri="{BB962C8B-B14F-4D97-AF65-F5344CB8AC3E}">
        <p14:creationId xmlns:p14="http://schemas.microsoft.com/office/powerpoint/2010/main" val="18974059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is Ever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Capital is </a:t>
            </a:r>
            <a:r>
              <a:rPr lang="en-US" dirty="0" smtClean="0"/>
              <a:t>flowing</a:t>
            </a:r>
          </a:p>
          <a:p>
            <a:r>
              <a:rPr lang="en-US" dirty="0"/>
              <a:t>Auto loan collections never </a:t>
            </a:r>
            <a:r>
              <a:rPr lang="en-US" dirty="0" smtClean="0"/>
              <a:t>better</a:t>
            </a:r>
            <a:endParaRPr lang="en-US" dirty="0"/>
          </a:p>
          <a:p>
            <a:r>
              <a:rPr lang="en-US" dirty="0" smtClean="0"/>
              <a:t>SAAR is soaring</a:t>
            </a:r>
          </a:p>
          <a:p>
            <a:r>
              <a:rPr lang="en-US" sz="3000" dirty="0" smtClean="0"/>
              <a:t>Consumer Financial Protection Bureau is here!</a:t>
            </a:r>
          </a:p>
          <a:p>
            <a:pPr lvl="1"/>
            <a:r>
              <a:rPr lang="en-US" sz="2400" dirty="0" smtClean="0"/>
              <a:t>1100 employees by 2013</a:t>
            </a:r>
          </a:p>
          <a:p>
            <a:pPr lvl="1"/>
            <a:r>
              <a:rPr lang="en-US" sz="2400" dirty="0" smtClean="0"/>
              <a:t>10% of entire Federal Reserve budget</a:t>
            </a:r>
          </a:p>
          <a:p>
            <a:pPr lvl="1"/>
            <a:r>
              <a:rPr lang="en-US" sz="2400" dirty="0" smtClean="0"/>
              <a:t>Effects everyone directly or indirectly</a:t>
            </a:r>
          </a:p>
          <a:p>
            <a:pPr lvl="1"/>
            <a:r>
              <a:rPr lang="en-US" sz="2400" dirty="0" smtClean="0"/>
              <a:t>Communicates directly with FTC</a:t>
            </a:r>
            <a:endParaRPr lang="en-US" dirty="0" smtClean="0"/>
          </a:p>
          <a:p>
            <a:pPr lvl="1"/>
            <a:r>
              <a:rPr lang="en-US" sz="2400" dirty="0" smtClean="0"/>
              <a:t>MUST show “heads-on-sticks” to prove value</a:t>
            </a:r>
          </a:p>
        </p:txBody>
      </p:sp>
    </p:spTree>
    <p:extLst>
      <p:ext uri="{BB962C8B-B14F-4D97-AF65-F5344CB8AC3E}">
        <p14:creationId xmlns:p14="http://schemas.microsoft.com/office/powerpoint/2010/main" val="8895640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is Ever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Capital is </a:t>
            </a:r>
            <a:r>
              <a:rPr lang="en-US" dirty="0" smtClean="0"/>
              <a:t>flowing</a:t>
            </a:r>
          </a:p>
          <a:p>
            <a:r>
              <a:rPr lang="en-US" dirty="0" smtClean="0"/>
              <a:t>Auto loan collections never better</a:t>
            </a:r>
          </a:p>
          <a:p>
            <a:r>
              <a:rPr lang="en-US" dirty="0" smtClean="0"/>
              <a:t>SAAR is soaring</a:t>
            </a:r>
          </a:p>
          <a:p>
            <a:r>
              <a:rPr lang="en-US" sz="3000" dirty="0" smtClean="0"/>
              <a:t>Consumer Financial Protection Bureau is here!</a:t>
            </a:r>
          </a:p>
          <a:p>
            <a:r>
              <a:rPr lang="en-US" dirty="0"/>
              <a:t>Huge shift towards new vehicles in </a:t>
            </a:r>
            <a:r>
              <a:rPr lang="en-US" dirty="0" smtClean="0"/>
              <a:t>SF</a:t>
            </a:r>
          </a:p>
          <a:p>
            <a:pPr marL="0" indent="0">
              <a:buNone/>
            </a:pPr>
            <a:endParaRPr lang="en-US" dirty="0"/>
          </a:p>
          <a:p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9203212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is Ever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Capital is </a:t>
            </a:r>
            <a:r>
              <a:rPr lang="en-US" dirty="0" smtClean="0"/>
              <a:t>flowing</a:t>
            </a:r>
          </a:p>
          <a:p>
            <a:r>
              <a:rPr lang="en-US" dirty="0" smtClean="0"/>
              <a:t>Auto loan collections never better</a:t>
            </a:r>
          </a:p>
          <a:p>
            <a:r>
              <a:rPr lang="en-US" dirty="0" smtClean="0"/>
              <a:t>SAAR is soaring</a:t>
            </a:r>
          </a:p>
          <a:p>
            <a:r>
              <a:rPr lang="en-US" sz="3000" dirty="0" smtClean="0"/>
              <a:t>Consumer Financial Protection Bureau is here!</a:t>
            </a:r>
          </a:p>
          <a:p>
            <a:r>
              <a:rPr lang="en-US" dirty="0"/>
              <a:t>Huge shift towards new vehicles in </a:t>
            </a:r>
            <a:r>
              <a:rPr lang="en-US" dirty="0" smtClean="0"/>
              <a:t>SF</a:t>
            </a:r>
          </a:p>
          <a:p>
            <a:r>
              <a:rPr lang="en-US" dirty="0"/>
              <a:t>This adds up to more sales and profit opportunities – but with added risk.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9986358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NCM Associates </a:t>
            </a:r>
            <a:r>
              <a:rPr lang="en-US" sz="3600" i="1" dirty="0"/>
              <a:t>Benchmark</a:t>
            </a:r>
            <a:r>
              <a:rPr lang="en-US" sz="3600" dirty="0"/>
              <a:t>s</a:t>
            </a:r>
            <a:r>
              <a:rPr lang="en-US" sz="3600" baseline="30000" dirty="0"/>
              <a:t>®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NCM Associates, Overland Park, KS</a:t>
            </a:r>
          </a:p>
          <a:p>
            <a:r>
              <a:rPr lang="en-US" dirty="0" smtClean="0"/>
              <a:t>Originators of the Automotive 20 Group program in 1947</a:t>
            </a:r>
          </a:p>
          <a:p>
            <a:r>
              <a:rPr lang="en-US" dirty="0" smtClean="0"/>
              <a:t>Have been producing industry </a:t>
            </a:r>
            <a:r>
              <a:rPr lang="en-US" i="1" dirty="0"/>
              <a:t>Benchmark</a:t>
            </a:r>
            <a:r>
              <a:rPr lang="en-US" dirty="0"/>
              <a:t>s</a:t>
            </a:r>
            <a:r>
              <a:rPr lang="en-US" baseline="30000" dirty="0"/>
              <a:t>® </a:t>
            </a:r>
            <a:r>
              <a:rPr lang="en-US" baseline="30000" dirty="0" smtClean="0"/>
              <a:t> </a:t>
            </a:r>
            <a:r>
              <a:rPr lang="en-US" dirty="0" smtClean="0"/>
              <a:t> for over 60 years.</a:t>
            </a:r>
          </a:p>
          <a:p>
            <a:r>
              <a:rPr lang="en-US" i="1" dirty="0">
                <a:solidFill>
                  <a:srgbClr val="FCD918"/>
                </a:solidFill>
              </a:rPr>
              <a:t>Benchmark</a:t>
            </a:r>
            <a:r>
              <a:rPr lang="en-US" dirty="0">
                <a:solidFill>
                  <a:srgbClr val="FCD918"/>
                </a:solidFill>
              </a:rPr>
              <a:t>s</a:t>
            </a:r>
            <a:r>
              <a:rPr lang="en-US" baseline="30000" dirty="0">
                <a:solidFill>
                  <a:srgbClr val="FCD918"/>
                </a:solidFill>
              </a:rPr>
              <a:t>® </a:t>
            </a:r>
            <a:r>
              <a:rPr lang="en-US" b="1" dirty="0" smtClean="0">
                <a:solidFill>
                  <a:srgbClr val="FCD918"/>
                </a:solidFill>
              </a:rPr>
              <a:t>are based on 75</a:t>
            </a:r>
            <a:r>
              <a:rPr lang="en-US" b="1" baseline="30000" dirty="0" smtClean="0">
                <a:solidFill>
                  <a:srgbClr val="FCD918"/>
                </a:solidFill>
              </a:rPr>
              <a:t>th</a:t>
            </a:r>
            <a:r>
              <a:rPr lang="en-US" b="1" dirty="0" smtClean="0">
                <a:solidFill>
                  <a:srgbClr val="FCD918"/>
                </a:solidFill>
              </a:rPr>
              <a:t> percentile of profitable dealers</a:t>
            </a:r>
          </a:p>
          <a:p>
            <a:r>
              <a:rPr lang="en-US" b="1" dirty="0" smtClean="0"/>
              <a:t>Serve as a measuring stick for you results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94681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NCM Associates </a:t>
            </a:r>
            <a:r>
              <a:rPr lang="en-US" sz="3600" i="1" dirty="0"/>
              <a:t>Benchmark</a:t>
            </a:r>
            <a:r>
              <a:rPr lang="en-US" sz="3600" dirty="0"/>
              <a:t>s</a:t>
            </a:r>
            <a:r>
              <a:rPr lang="en-US" sz="3600" baseline="30000" dirty="0"/>
              <a:t>® </a:t>
            </a:r>
            <a:r>
              <a:rPr lang="en-US" sz="3600" dirty="0"/>
              <a:t> </a:t>
            </a:r>
            <a:r>
              <a:rPr lang="en-US" sz="3200" dirty="0" smtClean="0"/>
              <a:t>Monthly F&amp;I Gross Profit Distribution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925535"/>
              </p:ext>
            </p:extLst>
          </p:nvPr>
        </p:nvGraphicFramePr>
        <p:xfrm>
          <a:off x="571499" y="1603373"/>
          <a:ext cx="8270875" cy="508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175"/>
                <a:gridCol w="1654175"/>
                <a:gridCol w="1654175"/>
                <a:gridCol w="1654175"/>
                <a:gridCol w="1654175"/>
              </a:tblGrid>
              <a:tr h="85521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Domestic Benchmark 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chrgbks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12700" marR="12700" marT="12700" marB="0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Import (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Benchmark 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chrgbks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12700" marR="12700" marT="12700" marB="0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Import (Hi-Line)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Benchmark </a:t>
                      </a:r>
                    </a:p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chrgbcks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12700" marR="12700" marT="12700" marB="0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Independent Benchmark 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chrgbcks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12700" marR="12700" marT="12700" marB="0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Finance Income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$62,176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54,397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$59,642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$23,168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VSC Income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$52,157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51,343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23,131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$25,248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GAP Income*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$14,757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15,110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$3,956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$5,891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Aftermarket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Income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$14,432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17,474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$22,179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$6,235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Prepaid Main. Income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$12,949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9,078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$9,189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9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CLAH Income*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$6,803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6,279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$4,801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$203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98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$156,471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147,402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$122,899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$60,745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7194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NCM Associates </a:t>
            </a:r>
            <a:r>
              <a:rPr lang="en-US" sz="3600" i="1" dirty="0"/>
              <a:t>Benchmark</a:t>
            </a:r>
            <a:r>
              <a:rPr lang="en-US" sz="3600" dirty="0"/>
              <a:t>s</a:t>
            </a:r>
            <a:r>
              <a:rPr lang="en-US" sz="3600" baseline="30000" dirty="0"/>
              <a:t>® </a:t>
            </a:r>
            <a:r>
              <a:rPr lang="en-US" sz="3600" dirty="0"/>
              <a:t> </a:t>
            </a:r>
            <a:r>
              <a:rPr lang="en-US" sz="3200" dirty="0"/>
              <a:t>Monthly F&amp;I Gross Profit Distribution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648886"/>
              </p:ext>
            </p:extLst>
          </p:nvPr>
        </p:nvGraphicFramePr>
        <p:xfrm>
          <a:off x="571499" y="1603373"/>
          <a:ext cx="8270875" cy="5019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175"/>
                <a:gridCol w="1654175"/>
                <a:gridCol w="1654175"/>
                <a:gridCol w="1654175"/>
                <a:gridCol w="1654175"/>
              </a:tblGrid>
              <a:tr h="53445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Domestic Franchise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Import (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Franchise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Import (Hi-Line) Franchise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Independent Retail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F&amp;I Income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$156,471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147,402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$122,899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$60,745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Finance Income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VSC Income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GAP Income*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Aftermarket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Income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Prepd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Maint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Inc.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CLAH Income*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59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6482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NCM Associates </a:t>
            </a:r>
            <a:r>
              <a:rPr lang="en-US" sz="3600" i="1" dirty="0"/>
              <a:t>Benchmark</a:t>
            </a:r>
            <a:r>
              <a:rPr lang="en-US" sz="3600" dirty="0"/>
              <a:t>s</a:t>
            </a:r>
            <a:r>
              <a:rPr lang="en-US" sz="3600" baseline="30000" dirty="0"/>
              <a:t>® </a:t>
            </a:r>
            <a:r>
              <a:rPr lang="en-US" sz="3600" dirty="0"/>
              <a:t> </a:t>
            </a:r>
            <a:r>
              <a:rPr lang="en-US" sz="3200" dirty="0" smtClean="0"/>
              <a:t>Sales Penetration and Gross Profits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554095"/>
              </p:ext>
            </p:extLst>
          </p:nvPr>
        </p:nvGraphicFramePr>
        <p:xfrm>
          <a:off x="396875" y="1597044"/>
          <a:ext cx="8289925" cy="4858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275"/>
                <a:gridCol w="1184275"/>
                <a:gridCol w="1184275"/>
                <a:gridCol w="1184275"/>
                <a:gridCol w="1184275"/>
                <a:gridCol w="1184275"/>
                <a:gridCol w="1184275"/>
              </a:tblGrid>
              <a:tr h="54673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Independent Retail Dealer</a:t>
                      </a:r>
                    </a:p>
                  </a:txBody>
                  <a:tcPr marL="12700" marR="12700" marT="12700" marB="0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Domestic Franchise - Combination</a:t>
                      </a:r>
                    </a:p>
                  </a:txBody>
                  <a:tcPr marL="12700" marR="12700" marT="12700" marB="0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80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Penetration Pct.*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Gross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Profit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 Contract Sold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Percent of Gross Retained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Penetration Pct.*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Gross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Profit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 Contract Sold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Percent of Gross Retained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Finance Income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$492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$692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VSC Income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$858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$926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GAP Income*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$310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$389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Aftermarket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Income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$92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$108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Prepd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Maint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Inc.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$0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$387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CLAH </a:t>
                      </a:r>
                      <a:r>
                        <a:rPr lang="en-US" sz="16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Income*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$0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$108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Overall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56247" y="6488668"/>
            <a:ext cx="69498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Indicates penetration percentage of financed contracts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917777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NCM Associates </a:t>
            </a:r>
            <a:r>
              <a:rPr lang="en-US" sz="3600" i="1" dirty="0"/>
              <a:t>Benchmark</a:t>
            </a:r>
            <a:r>
              <a:rPr lang="en-US" sz="3600" dirty="0"/>
              <a:t>s</a:t>
            </a:r>
            <a:r>
              <a:rPr lang="en-US" sz="3600" baseline="30000" dirty="0"/>
              <a:t>® </a:t>
            </a:r>
            <a:r>
              <a:rPr lang="en-US" sz="3600" dirty="0"/>
              <a:t> </a:t>
            </a:r>
            <a:r>
              <a:rPr lang="en-US" sz="3200" dirty="0" smtClean="0"/>
              <a:t>Sales Penetration and Gross Profits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900494"/>
              </p:ext>
            </p:extLst>
          </p:nvPr>
        </p:nvGraphicFramePr>
        <p:xfrm>
          <a:off x="396875" y="1597044"/>
          <a:ext cx="8289925" cy="4844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275"/>
                <a:gridCol w="1184275"/>
                <a:gridCol w="1184275"/>
                <a:gridCol w="1184275"/>
                <a:gridCol w="1184275"/>
                <a:gridCol w="1184275"/>
                <a:gridCol w="1184275"/>
              </a:tblGrid>
              <a:tr h="54673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Import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</a:t>
                      </a:r>
                      <a:r>
                        <a:rPr lang="en-US" sz="1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Franchise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Import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(Hi-Line) Franchise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80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Penetration Pct.*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Gross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Profit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 Contract Sold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Percent of Gross Retained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Penetration Pct.*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Gross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Profit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 Contract Sold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Percent of Gross Retained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Finance Income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$630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$832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VSC Income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$1,077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$843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GAP Income*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$408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$450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Aftermarket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Income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$112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$178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Prepd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Maint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Inc.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$298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$387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CLAH </a:t>
                      </a:r>
                      <a:r>
                        <a:rPr lang="en-US" sz="16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Income*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$435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$178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dbl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Overall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56247" y="6488668"/>
            <a:ext cx="69498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Indicates penetration percentage of financed contracts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36839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NCM Associates </a:t>
            </a:r>
            <a:r>
              <a:rPr lang="en-US" sz="4000" i="1" dirty="0" smtClean="0"/>
              <a:t>Benchmark</a:t>
            </a:r>
            <a:r>
              <a:rPr lang="en-US" sz="4000" dirty="0" smtClean="0"/>
              <a:t>s</a:t>
            </a:r>
            <a:r>
              <a:rPr lang="en-US" sz="4000" baseline="30000" dirty="0" smtClean="0"/>
              <a:t>® </a:t>
            </a:r>
            <a:r>
              <a:rPr lang="en-US" sz="4000" dirty="0" smtClean="0"/>
              <a:t> Prime F&amp;I: Net Per Retail Unit</a:t>
            </a:r>
            <a:endParaRPr lang="en-US" sz="4000" baseline="30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586752"/>
              </p:ext>
            </p:extLst>
          </p:nvPr>
        </p:nvGraphicFramePr>
        <p:xfrm>
          <a:off x="461839" y="1666610"/>
          <a:ext cx="8445056" cy="4625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034"/>
                <a:gridCol w="1402011"/>
                <a:gridCol w="1402011"/>
                <a:gridCol w="1435000"/>
              </a:tblGrid>
              <a:tr h="720754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/>
                        </a:rPr>
                        <a:t>Total Retail Units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400" b="1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/>
                        </a:rPr>
                        <a:t>Total Monthly Gross Profit (no chargebacks)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/>
                        </a:rPr>
                        <a:t>NET F&amp;I </a:t>
                      </a:r>
                      <a:r>
                        <a:rPr lang="en-US" sz="2400" b="1" i="0" u="none" strike="noStrike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/>
                        </a:rPr>
                        <a:t>PRU*</a:t>
                      </a:r>
                      <a:endParaRPr lang="en-US" sz="2400" b="1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23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Domestic Franchise - Combined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$156,471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$987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  <a:tr h="97023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Import (Regular) Franchise - Combined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$147,402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$894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  <a:tr h="97023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Import (Hi-Line) Franchise - Combined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$122,899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$908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  <a:tr h="970231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Independent Retail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$57,876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$847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0830" y="6364769"/>
            <a:ext cx="8115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Net after all chargebacks and F&amp;I compensation paid.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405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Net F&amp;I per car:					$987</a:t>
            </a:r>
          </a:p>
          <a:p>
            <a:r>
              <a:rPr lang="en-US" u="sng" dirty="0" smtClean="0"/>
              <a:t>Average Chargeback/car:</a:t>
            </a:r>
            <a:r>
              <a:rPr lang="en-US" dirty="0" smtClean="0"/>
              <a:t>	</a:t>
            </a:r>
            <a:r>
              <a:rPr lang="en-US" u="sng" dirty="0" smtClean="0"/>
              <a:t>$135</a:t>
            </a:r>
          </a:p>
          <a:p>
            <a:r>
              <a:rPr lang="en-US" dirty="0" smtClean="0"/>
              <a:t>Subtotal							  $1122</a:t>
            </a:r>
          </a:p>
          <a:p>
            <a:r>
              <a:rPr lang="en-US" dirty="0" smtClean="0"/>
              <a:t>	</a:t>
            </a:r>
            <a:r>
              <a:rPr lang="en-US" u="sng" dirty="0" smtClean="0"/>
              <a:t>Commissions @ 22%		   $  217</a:t>
            </a:r>
          </a:p>
          <a:p>
            <a:r>
              <a:rPr lang="en-US" dirty="0" smtClean="0"/>
              <a:t>F&amp;I Gross Profit at sale	  $1339  per car</a:t>
            </a:r>
          </a:p>
        </p:txBody>
      </p:sp>
    </p:spTree>
    <p:extLst>
      <p:ext uri="{BB962C8B-B14F-4D97-AF65-F5344CB8AC3E}">
        <p14:creationId xmlns:p14="http://schemas.microsoft.com/office/powerpoint/2010/main" val="517796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Food For Thought…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Experian defines Prime credit at 680+</a:t>
            </a:r>
          </a:p>
          <a:p>
            <a:pPr lvl="1"/>
            <a:r>
              <a:rPr lang="en-US" dirty="0" smtClean="0"/>
              <a:t>Average credit score for a used car buyer is 659 meaning more than half are subprime</a:t>
            </a:r>
          </a:p>
          <a:p>
            <a:r>
              <a:rPr lang="en-US" sz="2800" dirty="0" smtClean="0"/>
              <a:t>Subprime loans accounted for 44% of auto loans in Q2, up 41% from 2011.</a:t>
            </a:r>
          </a:p>
        </p:txBody>
      </p:sp>
    </p:spTree>
    <p:extLst>
      <p:ext uri="{BB962C8B-B14F-4D97-AF65-F5344CB8AC3E}">
        <p14:creationId xmlns:p14="http://schemas.microsoft.com/office/powerpoint/2010/main" val="24968388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 of 2012 and 2013 should be strong</a:t>
            </a:r>
          </a:p>
          <a:p>
            <a:r>
              <a:rPr lang="en-US" dirty="0" smtClean="0"/>
              <a:t>Sales of Finance &amp; Insurance products stronger than ever.</a:t>
            </a:r>
          </a:p>
          <a:p>
            <a:r>
              <a:rPr lang="en-US" dirty="0" smtClean="0"/>
              <a:t>Credit market still trending down</a:t>
            </a:r>
          </a:p>
          <a:p>
            <a:pPr lvl="1"/>
            <a:r>
              <a:rPr lang="en-US" dirty="0" smtClean="0"/>
              <a:t>Huge increases in new car SF volume</a:t>
            </a:r>
          </a:p>
          <a:p>
            <a:pPr lvl="1"/>
            <a:r>
              <a:rPr lang="en-US" dirty="0" smtClean="0"/>
              <a:t>Well over half of used vehicle loans are SF</a:t>
            </a:r>
          </a:p>
          <a:p>
            <a:r>
              <a:rPr lang="en-US" dirty="0" smtClean="0"/>
              <a:t>Put a plan in place to reduce conflict and everyone at conference is a winner.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795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Leave…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Finance Survey – Please complete it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Going to break – Finance Companies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702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 You Get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i="1" dirty="0" smtClean="0"/>
              <a:t>Enjoy the sessions today and tomorrow, learn and profit!</a:t>
            </a:r>
            <a:endParaRPr lang="en-US" sz="6600" i="1" dirty="0"/>
          </a:p>
        </p:txBody>
      </p:sp>
    </p:spTree>
    <p:extLst>
      <p:ext uri="{BB962C8B-B14F-4D97-AF65-F5344CB8AC3E}">
        <p14:creationId xmlns:p14="http://schemas.microsoft.com/office/powerpoint/2010/main" val="160899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Food For Thought…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Experian defines Prime credit at 680+</a:t>
            </a:r>
          </a:p>
          <a:p>
            <a:pPr lvl="1"/>
            <a:r>
              <a:rPr lang="en-US" dirty="0" smtClean="0"/>
              <a:t>Average credit score for a used car buyer is 659 meaning more than half are subprime</a:t>
            </a:r>
          </a:p>
          <a:p>
            <a:r>
              <a:rPr lang="en-US" sz="2800" dirty="0" smtClean="0"/>
              <a:t>Subprime loans accounted for 44% of auto loans in Q2, up 41% from 2011.</a:t>
            </a:r>
          </a:p>
          <a:p>
            <a:r>
              <a:rPr lang="en-US" sz="2800" dirty="0" smtClean="0"/>
              <a:t>According to Equifax, in Q1, new vehicle buyers with credit scores &lt;680:</a:t>
            </a:r>
          </a:p>
          <a:p>
            <a:pPr lvl="1"/>
            <a:r>
              <a:rPr lang="en-US" sz="2400" dirty="0" smtClean="0"/>
              <a:t>Hyundai/Kia, 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31%</a:t>
            </a:r>
          </a:p>
          <a:p>
            <a:pPr lvl="1"/>
            <a:r>
              <a:rPr lang="en-US" sz="2400" dirty="0" smtClean="0"/>
              <a:t>Chrysler, </a:t>
            </a:r>
            <a:r>
              <a:rPr lang="en-US" sz="2400" dirty="0" smtClean="0">
                <a:solidFill>
                  <a:srgbClr val="FCD918"/>
                </a:solidFill>
              </a:rPr>
              <a:t>29%</a:t>
            </a:r>
          </a:p>
          <a:p>
            <a:pPr lvl="1"/>
            <a:r>
              <a:rPr lang="en-US" sz="2400" dirty="0" smtClean="0"/>
              <a:t>GM, </a:t>
            </a:r>
            <a:r>
              <a:rPr lang="en-US" sz="2400" dirty="0" smtClean="0">
                <a:solidFill>
                  <a:srgbClr val="FCD918"/>
                </a:solidFill>
              </a:rPr>
              <a:t>23%</a:t>
            </a:r>
          </a:p>
          <a:p>
            <a:pPr lvl="1"/>
            <a:r>
              <a:rPr lang="en-US" sz="2400" dirty="0" smtClean="0"/>
              <a:t>Ford, </a:t>
            </a:r>
            <a:r>
              <a:rPr lang="en-US" sz="2400" dirty="0" smtClean="0">
                <a:solidFill>
                  <a:srgbClr val="FCD918"/>
                </a:solidFill>
              </a:rPr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2496838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For Thought…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1Q2012 Percentage of 2012 Model Sales Subprime: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3400" i="1" dirty="0" smtClean="0"/>
              <a:t>Mitsubishi </a:t>
            </a:r>
            <a:r>
              <a:rPr lang="en-US" sz="3400" i="1" dirty="0" err="1"/>
              <a:t>Galant</a:t>
            </a:r>
            <a:r>
              <a:rPr lang="en-US" sz="3400" i="1" dirty="0"/>
              <a:t>, 43%</a:t>
            </a:r>
            <a:endParaRPr lang="en-US" sz="3400" dirty="0"/>
          </a:p>
          <a:p>
            <a:r>
              <a:rPr lang="en-US" sz="3400" i="1" dirty="0"/>
              <a:t>Suzuki SX4, 41%</a:t>
            </a:r>
            <a:endParaRPr lang="en-US" sz="3400" dirty="0"/>
          </a:p>
          <a:p>
            <a:r>
              <a:rPr lang="en-US" sz="3400" i="1" dirty="0"/>
              <a:t>Dodge </a:t>
            </a:r>
            <a:r>
              <a:rPr lang="en-US" sz="3400" i="1" dirty="0" smtClean="0"/>
              <a:t>Avenger, </a:t>
            </a:r>
            <a:r>
              <a:rPr lang="en-US" sz="3400" i="1" dirty="0"/>
              <a:t>39%</a:t>
            </a:r>
            <a:endParaRPr lang="en-US" sz="3400" dirty="0"/>
          </a:p>
          <a:p>
            <a:r>
              <a:rPr lang="en-US" sz="3400" i="1" dirty="0"/>
              <a:t>Kia Forte, 37%</a:t>
            </a:r>
            <a:endParaRPr lang="en-US" sz="3400" dirty="0"/>
          </a:p>
          <a:p>
            <a:r>
              <a:rPr lang="en-US" sz="3400" i="1" dirty="0"/>
              <a:t>Dodge Caliber, 36%</a:t>
            </a:r>
            <a:endParaRPr lang="en-US" sz="3400" dirty="0"/>
          </a:p>
          <a:p>
            <a:r>
              <a:rPr lang="en-US" sz="3400" i="1" dirty="0"/>
              <a:t>Nissan Sentra, 26%</a:t>
            </a:r>
            <a:endParaRPr lang="en-US" sz="3400" dirty="0"/>
          </a:p>
          <a:p>
            <a:r>
              <a:rPr lang="en-US" sz="3400" i="1" dirty="0"/>
              <a:t>Chrysler 200, 24%</a:t>
            </a:r>
            <a:endParaRPr lang="en-US" sz="3400" dirty="0"/>
          </a:p>
          <a:p>
            <a:r>
              <a:rPr lang="en-US" sz="3400" i="1" dirty="0"/>
              <a:t>Dodge Journey, 21%</a:t>
            </a:r>
            <a:endParaRPr lang="en-US" sz="3400" dirty="0"/>
          </a:p>
          <a:p>
            <a:r>
              <a:rPr lang="en-US" sz="3400" i="1" dirty="0"/>
              <a:t>Nissan Versa, 21%</a:t>
            </a:r>
            <a:endParaRPr lang="en-US" sz="3400" dirty="0"/>
          </a:p>
          <a:p>
            <a:r>
              <a:rPr lang="en-US" sz="3400" i="1" dirty="0"/>
              <a:t>Chevrolet Sonic, 20%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560731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Call them “</a:t>
            </a:r>
            <a:r>
              <a:rPr lang="en-US" dirty="0" err="1" smtClean="0"/>
              <a:t>Bogues</a:t>
            </a:r>
            <a:r>
              <a:rPr lang="en-US" dirty="0" smtClean="0"/>
              <a:t>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Well written F&amp;I scribe’s favorite term.</a:t>
            </a:r>
          </a:p>
          <a:p>
            <a:pPr lvl="1"/>
            <a:r>
              <a:rPr lang="en-US" dirty="0" smtClean="0"/>
              <a:t>“…sick of being nice to them. Pay your d*</a:t>
            </a:r>
            <a:r>
              <a:rPr lang="en-US" dirty="0" err="1" smtClean="0"/>
              <a:t>mn</a:t>
            </a:r>
            <a:r>
              <a:rPr lang="en-US" dirty="0" smtClean="0"/>
              <a:t> bills and lose that smart-@</a:t>
            </a:r>
            <a:r>
              <a:rPr lang="en-US" dirty="0" err="1" smtClean="0"/>
              <a:t>ss</a:t>
            </a:r>
            <a:r>
              <a:rPr lang="en-US" dirty="0" smtClean="0"/>
              <a:t> entitlement attitude. You did it to yourself…”</a:t>
            </a:r>
          </a:p>
        </p:txBody>
      </p:sp>
    </p:spTree>
    <p:extLst>
      <p:ext uri="{BB962C8B-B14F-4D97-AF65-F5344CB8AC3E}">
        <p14:creationId xmlns:p14="http://schemas.microsoft.com/office/powerpoint/2010/main" val="3760874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Call them “</a:t>
            </a:r>
            <a:r>
              <a:rPr lang="en-US" dirty="0" err="1" smtClean="0"/>
              <a:t>Bogues</a:t>
            </a:r>
            <a:r>
              <a:rPr lang="en-US" dirty="0" smtClean="0"/>
              <a:t>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Well written F&amp;I scribe’s favorite term.</a:t>
            </a:r>
          </a:p>
          <a:p>
            <a:pPr lvl="1"/>
            <a:r>
              <a:rPr lang="en-US" dirty="0" smtClean="0"/>
              <a:t>“…sick of being nice to them. Pay your d*</a:t>
            </a:r>
            <a:r>
              <a:rPr lang="en-US" dirty="0" err="1" smtClean="0"/>
              <a:t>mn</a:t>
            </a:r>
            <a:r>
              <a:rPr lang="en-US" dirty="0" smtClean="0"/>
              <a:t> bills and lose that smart-@</a:t>
            </a:r>
            <a:r>
              <a:rPr lang="en-US" dirty="0" err="1" smtClean="0"/>
              <a:t>ss</a:t>
            </a:r>
            <a:r>
              <a:rPr lang="en-US" dirty="0" smtClean="0"/>
              <a:t> entitlement attitude. You did it to yourself…”</a:t>
            </a:r>
          </a:p>
          <a:p>
            <a:r>
              <a:rPr lang="en-US" dirty="0" smtClean="0"/>
              <a:t>Unemployment hit 10% </a:t>
            </a:r>
          </a:p>
          <a:p>
            <a:r>
              <a:rPr lang="en-US" dirty="0" smtClean="0"/>
              <a:t>Underemployment may be worse</a:t>
            </a:r>
          </a:p>
          <a:p>
            <a:r>
              <a:rPr lang="en-US" dirty="0" smtClean="0"/>
              <a:t>More </a:t>
            </a:r>
            <a:r>
              <a:rPr lang="en-US" u="sng" dirty="0" smtClean="0"/>
              <a:t>subprime</a:t>
            </a:r>
            <a:r>
              <a:rPr lang="en-US" dirty="0" smtClean="0"/>
              <a:t> pre-owned buyers than prime</a:t>
            </a:r>
          </a:p>
          <a:p>
            <a:r>
              <a:rPr lang="en-US" dirty="0" smtClean="0"/>
              <a:t>Is your business </a:t>
            </a:r>
            <a:r>
              <a:rPr lang="en-US" i="1" u="sng" dirty="0" smtClean="0"/>
              <a:t>really</a:t>
            </a:r>
            <a:r>
              <a:rPr lang="en-US" dirty="0" smtClean="0"/>
              <a:t> too good for them?</a:t>
            </a:r>
          </a:p>
          <a:p>
            <a:r>
              <a:rPr lang="en-US" dirty="0" smtClean="0"/>
              <a:t>…call them valued customers!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07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638" y="274638"/>
            <a:ext cx="6703162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Why Can’t We All Just Get Along?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Conflicts rule the dealerships!</a:t>
            </a:r>
          </a:p>
          <a:p>
            <a:pPr lvl="1"/>
            <a:r>
              <a:rPr lang="en-US" dirty="0" smtClean="0"/>
              <a:t>New vs. Used</a:t>
            </a:r>
          </a:p>
          <a:p>
            <a:pPr lvl="1"/>
            <a:r>
              <a:rPr lang="en-US" dirty="0" smtClean="0"/>
              <a:t>Used vs. Service Department</a:t>
            </a:r>
          </a:p>
          <a:p>
            <a:pPr lvl="1"/>
            <a:r>
              <a:rPr lang="en-US" dirty="0" smtClean="0"/>
              <a:t>Internet vs. Bricks &amp; Mortar</a:t>
            </a:r>
          </a:p>
          <a:p>
            <a:pPr lvl="1"/>
            <a:r>
              <a:rPr lang="en-US" dirty="0" smtClean="0"/>
              <a:t>“Me” vs. “We”</a:t>
            </a:r>
          </a:p>
          <a:p>
            <a:pPr lvl="1"/>
            <a:r>
              <a:rPr lang="en-US" dirty="0" smtClean="0"/>
              <a:t>Dealer’s plans vs. Company Agent’ s plans</a:t>
            </a:r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Is there any wonder why we feel like firemen/women more than managers?</a:t>
            </a:r>
            <a:r>
              <a:rPr lang="en-US" dirty="0"/>
              <a:t> 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>
                <a:solidFill>
                  <a:srgbClr val="FCD918"/>
                </a:solidFill>
              </a:rPr>
              <a:t>Prime </a:t>
            </a:r>
            <a:r>
              <a:rPr lang="en-US" dirty="0">
                <a:solidFill>
                  <a:srgbClr val="FCD918"/>
                </a:solidFill>
              </a:rPr>
              <a:t>vs. Subprime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2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FDE873"/>
      </a:dk1>
      <a:lt1>
        <a:sysClr val="window" lastClr="FFFFFF"/>
      </a:lt1>
      <a:dk2>
        <a:srgbClr val="E7E6E8"/>
      </a:dk2>
      <a:lt2>
        <a:srgbClr val="EEECE1"/>
      </a:lt2>
      <a:accent1>
        <a:srgbClr val="4F81BD"/>
      </a:accent1>
      <a:accent2>
        <a:srgbClr val="C01C23"/>
      </a:accent2>
      <a:accent3>
        <a:srgbClr val="25BB22"/>
      </a:accent3>
      <a:accent4>
        <a:srgbClr val="8064A2"/>
      </a:accent4>
      <a:accent5>
        <a:srgbClr val="4BACC6"/>
      </a:accent5>
      <a:accent6>
        <a:srgbClr val="F7710D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4368</TotalTime>
  <Words>1780</Words>
  <Application>Microsoft Office PowerPoint</Application>
  <PresentationFormat>On-screen Show (4:3)</PresentationFormat>
  <Paragraphs>494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Change &amp; Challenges Highlight a Great Start to 2012</vt:lpstr>
      <vt:lpstr>Welcome!</vt:lpstr>
      <vt:lpstr>Food For Thought… </vt:lpstr>
      <vt:lpstr>Food For Thought… </vt:lpstr>
      <vt:lpstr>Food For Thought… </vt:lpstr>
      <vt:lpstr>Food For Thought… </vt:lpstr>
      <vt:lpstr>Don’t Call them “Bogues!”</vt:lpstr>
      <vt:lpstr>Don’t Call them “Bogues!”</vt:lpstr>
      <vt:lpstr>Why Can’t We All Just Get Along?</vt:lpstr>
      <vt:lpstr>Prime vs. Subprime </vt:lpstr>
      <vt:lpstr>2012 SF Benchmarks by Greg Goebel Training &amp; Consulting</vt:lpstr>
      <vt:lpstr>Average SF Retail Price</vt:lpstr>
      <vt:lpstr>Average Net Cash Down (PRU)</vt:lpstr>
      <vt:lpstr>Average Trade Down (PRU)</vt:lpstr>
      <vt:lpstr>SF Units as a Percent of Total Retail Volume </vt:lpstr>
      <vt:lpstr>Average SF Units Sold per person in SF dept. </vt:lpstr>
      <vt:lpstr>Special Finance Manager(s) Average Comp.</vt:lpstr>
      <vt:lpstr>2012 SF Benchmarks Advertising/Marketing Spend</vt:lpstr>
      <vt:lpstr>2012 SF Benchmarks Ad Spend by Media</vt:lpstr>
      <vt:lpstr>2012 SF Benchmarks Lead Count &amp; Percent of Total Leads</vt:lpstr>
      <vt:lpstr>2012 SF Benchmarks Sales and Conversion %  by Lead Source</vt:lpstr>
      <vt:lpstr>2012 SF Benchmarks: Sales Volume</vt:lpstr>
      <vt:lpstr>2012 SF Benchmarks: Deal Gross Profits</vt:lpstr>
      <vt:lpstr>2012 SF Benchmarks: The Basics – Year over Year</vt:lpstr>
      <vt:lpstr>Industry is Ever Changing</vt:lpstr>
      <vt:lpstr>Industry is Ever Changing</vt:lpstr>
      <vt:lpstr>Industry is Ever Changing</vt:lpstr>
      <vt:lpstr>Industry is Ever Changing</vt:lpstr>
      <vt:lpstr>Industry is Ever Changing</vt:lpstr>
      <vt:lpstr>Industry is Ever Changing</vt:lpstr>
      <vt:lpstr>Industry is Ever Changing</vt:lpstr>
      <vt:lpstr>Industry is Ever Changing</vt:lpstr>
      <vt:lpstr>NCM Associates Benchmarks® </vt:lpstr>
      <vt:lpstr>NCM Associates Benchmarks®  Monthly F&amp;I Gross Profit Distribution</vt:lpstr>
      <vt:lpstr>NCM Associates Benchmarks®  Monthly F&amp;I Gross Profit Distribution</vt:lpstr>
      <vt:lpstr>NCM Associates Benchmarks®  Sales Penetration and Gross Profits</vt:lpstr>
      <vt:lpstr>NCM Associates Benchmarks®  Sales Penetration and Gross Profits</vt:lpstr>
      <vt:lpstr>NCM Associates Benchmarks®  Prime F&amp;I: Net Per Retail Unit</vt:lpstr>
      <vt:lpstr>Reverse Math</vt:lpstr>
      <vt:lpstr>In Summary</vt:lpstr>
      <vt:lpstr>Before You Leave…</vt:lpstr>
      <vt:lpstr>So How Do You Get There?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GOEBEL</dc:creator>
  <cp:lastModifiedBy>Harlene Doane</cp:lastModifiedBy>
  <cp:revision>59</cp:revision>
  <dcterms:created xsi:type="dcterms:W3CDTF">2012-08-28T16:01:01Z</dcterms:created>
  <dcterms:modified xsi:type="dcterms:W3CDTF">2012-09-09T20:38:42Z</dcterms:modified>
</cp:coreProperties>
</file>